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saveSubsetFonts="1">
  <p:sldMasterIdLst>
    <p:sldMasterId id="2147483725" r:id="rId1"/>
  </p:sldMasterIdLst>
  <p:notesMasterIdLst>
    <p:notesMasterId r:id="rId44"/>
  </p:notesMasterIdLst>
  <p:handoutMasterIdLst>
    <p:handoutMasterId r:id="rId45"/>
  </p:handoutMasterIdLst>
  <p:sldIdLst>
    <p:sldId id="647" r:id="rId2"/>
    <p:sldId id="729" r:id="rId3"/>
    <p:sldId id="730" r:id="rId4"/>
    <p:sldId id="728" r:id="rId5"/>
    <p:sldId id="731" r:id="rId6"/>
    <p:sldId id="732" r:id="rId7"/>
    <p:sldId id="767" r:id="rId8"/>
    <p:sldId id="733" r:id="rId9"/>
    <p:sldId id="734" r:id="rId10"/>
    <p:sldId id="736" r:id="rId11"/>
    <p:sldId id="768" r:id="rId12"/>
    <p:sldId id="735" r:id="rId13"/>
    <p:sldId id="739" r:id="rId14"/>
    <p:sldId id="769" r:id="rId15"/>
    <p:sldId id="740" r:id="rId16"/>
    <p:sldId id="741" r:id="rId17"/>
    <p:sldId id="770" r:id="rId18"/>
    <p:sldId id="757" r:id="rId19"/>
    <p:sldId id="758" r:id="rId20"/>
    <p:sldId id="746" r:id="rId21"/>
    <p:sldId id="747" r:id="rId22"/>
    <p:sldId id="749" r:id="rId23"/>
    <p:sldId id="750" r:id="rId24"/>
    <p:sldId id="772" r:id="rId25"/>
    <p:sldId id="752" r:id="rId26"/>
    <p:sldId id="753" r:id="rId27"/>
    <p:sldId id="755" r:id="rId28"/>
    <p:sldId id="773" r:id="rId29"/>
    <p:sldId id="756" r:id="rId30"/>
    <p:sldId id="759" r:id="rId31"/>
    <p:sldId id="761" r:id="rId32"/>
    <p:sldId id="762" r:id="rId33"/>
    <p:sldId id="763" r:id="rId34"/>
    <p:sldId id="774" r:id="rId35"/>
    <p:sldId id="760" r:id="rId36"/>
    <p:sldId id="764" r:id="rId37"/>
    <p:sldId id="765" r:id="rId38"/>
    <p:sldId id="771" r:id="rId39"/>
    <p:sldId id="766" r:id="rId40"/>
    <p:sldId id="743" r:id="rId41"/>
    <p:sldId id="744" r:id="rId42"/>
    <p:sldId id="745" r:id="rId43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618">
          <p15:clr>
            <a:srgbClr val="A4A3A4"/>
          </p15:clr>
        </p15:guide>
        <p15:guide id="3" orient="horz" pos="4042">
          <p15:clr>
            <a:srgbClr val="A4A3A4"/>
          </p15:clr>
        </p15:guide>
        <p15:guide id="4" pos="5624">
          <p15:clr>
            <a:srgbClr val="A4A3A4"/>
          </p15:clr>
        </p15:guide>
        <p15:guide id="5" pos="158">
          <p15:clr>
            <a:srgbClr val="A4A3A4"/>
          </p15:clr>
        </p15:guide>
        <p15:guide id="6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5BD"/>
    <a:srgbClr val="C0C0C0"/>
    <a:srgbClr val="000000"/>
    <a:srgbClr val="41BEFF"/>
    <a:srgbClr val="FF8000"/>
    <a:srgbClr val="CB6C1D"/>
    <a:srgbClr val="ECE8C2"/>
    <a:srgbClr val="91AC6B"/>
    <a:srgbClr val="074F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5662" autoAdjust="0"/>
  </p:normalViewPr>
  <p:slideViewPr>
    <p:cSldViewPr>
      <p:cViewPr varScale="1">
        <p:scale>
          <a:sx n="65" d="100"/>
          <a:sy n="65" d="100"/>
        </p:scale>
        <p:origin x="1344" y="40"/>
      </p:cViewPr>
      <p:guideLst>
        <p:guide orient="horz" pos="2160"/>
        <p:guide orient="horz" pos="618"/>
        <p:guide orient="horz" pos="4042"/>
        <p:guide pos="5624"/>
        <p:guide pos="158"/>
        <p:guide pos="2880"/>
      </p:guideLst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ommentAuthors" Target="commentAuthor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‹#›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9938"/>
            <a:ext cx="51149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Mastertextformat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3858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 Unicode MS" pitchFamily="34" charset="-128"/>
                <a:ea typeface="+mn-ea"/>
                <a:cs typeface="+mn-cs"/>
              </a:rPr>
              <a:t>Semi-supervised techniques affect the algorithm directly by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 Unicode MS" pitchFamily="34" charset="-128"/>
                <a:ea typeface="+mn-ea"/>
                <a:cs typeface="+mn-cs"/>
              </a:rPr>
              <a:t>enabling it to consume the unlabeled data as well as labeled ones.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 Unicode MS" pitchFamily="34" charset="-128"/>
                <a:ea typeface="+mn-ea"/>
                <a:cs typeface="+mn-cs"/>
              </a:rPr>
              <a:t>Data augmentation, on the other hand, transforms and expands the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 Unicode MS" pitchFamily="34" charset="-128"/>
                <a:ea typeface="+mn-ea"/>
                <a:cs typeface="+mn-cs"/>
              </a:rPr>
              <a:t>data even before feeding to the algorithm. Multi-instance learning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 Unicode MS" pitchFamily="34" charset="-128"/>
                <a:ea typeface="+mn-ea"/>
                <a:cs typeface="+mn-cs"/>
              </a:rPr>
              <a:t>enables to utilize the labels for a bag of instances instead of each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 Unicode MS" pitchFamily="34" charset="-128"/>
                <a:ea typeface="+mn-ea"/>
                <a:cs typeface="+mn-cs"/>
              </a:rPr>
              <a:t>one separately. Transfer learning can apply the knowledge in another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 Unicode MS" pitchFamily="34" charset="-128"/>
                <a:ea typeface="+mn-ea"/>
                <a:cs typeface="+mn-cs"/>
              </a:rPr>
              <a:t>domain with enough samples to process the domain with less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 Unicode MS" pitchFamily="34" charset="-128"/>
                <a:ea typeface="+mn-ea"/>
                <a:cs typeface="+mn-cs"/>
              </a:rPr>
              <a:t>training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8158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712" y="1"/>
            <a:ext cx="9144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9144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 smtClean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323528" y="3538641"/>
            <a:ext cx="8574632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 smtClean="0"/>
              <a:t>Edit Title</a:t>
            </a:r>
            <a:endParaRPr lang="en-US" noProof="0" dirty="0"/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4211796"/>
            <a:ext cx="857463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 smtClean="0"/>
              <a:t>Presenter, Date, Location</a:t>
            </a:r>
            <a:endParaRPr lang="en-US" noProof="0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98812"/>
            <a:ext cx="999170" cy="3204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760" y="398569"/>
            <a:ext cx="608400" cy="320643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319090" y="4643381"/>
            <a:ext cx="8579069" cy="122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Faculty of</a:t>
            </a:r>
            <a:r>
              <a:rPr lang="en-US" sz="1400" b="0" i="0" kern="1200" baseline="0" noProof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Informatics</a:t>
            </a:r>
          </a:p>
          <a:p>
            <a:pPr marL="0" indent="0"/>
            <a:r>
              <a:rPr lang="en-US" sz="1400" b="0" i="0" kern="1200" noProof="1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Technische</a:t>
            </a:r>
            <a:r>
              <a:rPr lang="en-US" sz="1400" b="0" i="0" kern="1200" baseline="0" noProof="1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 Universität München</a:t>
            </a:r>
            <a:endParaRPr lang="en-US" sz="1400" b="0" i="0" kern="1200" noProof="1" smtClean="0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 smtClean="0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44450"/>
            <a:ext cx="8642350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73149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44451"/>
            <a:ext cx="7535885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 smtClean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 smtClean="0"/>
              <a:t>&lt;Text&gt;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81212"/>
            <a:ext cx="7561261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 smtClean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 smtClean="0"/>
              <a:t>&lt;Text&gt;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441425"/>
            <a:ext cx="7561263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 smtClean="0"/>
              <a:t>&lt;Subtitle&gt;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81212"/>
            <a:ext cx="7561261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 smtClean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441425"/>
            <a:ext cx="7561263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 smtClean="0"/>
              <a:t>&lt;Subtitle&gt;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020823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 smtClean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250827" y="981076"/>
            <a:ext cx="4244975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&lt;Text&gt;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648201" y="981076"/>
            <a:ext cx="4244975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&lt;Text&gt;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250827" y="981074"/>
            <a:ext cx="4246563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 smtClean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250827" y="1643049"/>
            <a:ext cx="4246563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 smtClean="0"/>
              <a:t>&lt;Format of Master 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981078"/>
            <a:ext cx="424815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 smtClean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45025" y="1643049"/>
            <a:ext cx="424815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 smtClean="0"/>
              <a:t>&lt;Format of Master 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44451"/>
            <a:ext cx="7535885" cy="720725"/>
          </a:xfrm>
        </p:spPr>
        <p:txBody>
          <a:bodyPr/>
          <a:lstStyle/>
          <a:p>
            <a:r>
              <a:rPr lang="en-US" noProof="0" dirty="0" smtClean="0"/>
              <a:t>&lt;Title&gt;</a:t>
            </a:r>
            <a:endParaRPr lang="en-US" noProof="0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 smtClean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‹#›</a:t>
            </a:fld>
            <a:endParaRPr lang="en-US" noProof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50826" y="981076"/>
            <a:ext cx="8642351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 smtClean="0"/>
              <a:t>&lt;Text&gt;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44451"/>
            <a:ext cx="7535885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 smtClean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44450"/>
            <a:ext cx="753586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81075"/>
            <a:ext cx="864235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&lt;Text&gt;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37388" y="6570615"/>
            <a:ext cx="16065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9677" y="6569075"/>
            <a:ext cx="43211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181109 Shabnam Sadegharmaki guided research kick off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43938" y="6570615"/>
            <a:ext cx="249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760" y="398569"/>
            <a:ext cx="608400" cy="3206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69" r:id="rId8"/>
    <p:sldLayoutId id="2147483771" r:id="rId9"/>
    <p:sldLayoutId id="2147483780" r:id="rId10"/>
  </p:sldLayoutIdLst>
  <p:transition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emojipedia.org/face-with-tears-of-joy/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3076976"/>
            <a:ext cx="8574632" cy="1141439"/>
          </a:xfrm>
        </p:spPr>
        <p:txBody>
          <a:bodyPr/>
          <a:lstStyle/>
          <a:p>
            <a:r>
              <a:rPr lang="en-US" b="1" dirty="0"/>
              <a:t>Exploring the Effect of Data Augmentation on the Quality of Text </a:t>
            </a:r>
            <a:r>
              <a:rPr lang="en-US" b="1" dirty="0" smtClean="0"/>
              <a:t>Classification</a:t>
            </a:r>
            <a:endParaRPr lang="en-US" sz="1200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AU" dirty="0" smtClean="0"/>
              <a:t>Shabnam Sadegharmaki, May 2019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80524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is a private dataset provided by one of Allianz </a:t>
            </a:r>
            <a:r>
              <a:rPr lang="en-US" dirty="0" smtClean="0"/>
              <a:t>entities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Contains </a:t>
            </a:r>
            <a:r>
              <a:rPr lang="en-US" dirty="0"/>
              <a:t>2278 News regarding Germany economy and </a:t>
            </a:r>
            <a:r>
              <a:rPr lang="en-US" dirty="0" smtClean="0"/>
              <a:t>industry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Binary classification </a:t>
            </a:r>
            <a:r>
              <a:rPr lang="en-US" dirty="0" smtClean="0"/>
              <a:t>of whether </a:t>
            </a:r>
            <a:r>
              <a:rPr lang="en-US" dirty="0"/>
              <a:t>a </a:t>
            </a:r>
            <a:r>
              <a:rPr lang="en-US" dirty="0" smtClean="0"/>
              <a:t>news is critical for Allianz business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Economy Domain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Formal speech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Long 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Grammatically correct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typo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Dataset 3: Economic News Allianz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259217"/>
              </p:ext>
            </p:extLst>
          </p:nvPr>
        </p:nvGraphicFramePr>
        <p:xfrm>
          <a:off x="3810000" y="2320925"/>
          <a:ext cx="4483482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8445">
                  <a:extLst>
                    <a:ext uri="{9D8B030D-6E8A-4147-A177-3AD203B41FA5}">
                      <a16:colId xmlns:a16="http://schemas.microsoft.com/office/drawing/2014/main" val="3889740712"/>
                    </a:ext>
                  </a:extLst>
                </a:gridCol>
                <a:gridCol w="1402398">
                  <a:extLst>
                    <a:ext uri="{9D8B030D-6E8A-4147-A177-3AD203B41FA5}">
                      <a16:colId xmlns:a16="http://schemas.microsoft.com/office/drawing/2014/main" val="1200745264"/>
                    </a:ext>
                  </a:extLst>
                </a:gridCol>
                <a:gridCol w="1552639">
                  <a:extLst>
                    <a:ext uri="{9D8B030D-6E8A-4147-A177-3AD203B41FA5}">
                      <a16:colId xmlns:a16="http://schemas.microsoft.com/office/drawing/2014/main" val="2367560308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Semantic type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Occurrences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Rel occurr. (%)</a:t>
                      </a: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2190010831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Critical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282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690258960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Non-critical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1996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88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1842217765"/>
                  </a:ext>
                </a:extLst>
              </a:tr>
            </a:tbl>
          </a:graphicData>
        </a:graphic>
      </p:graphicFrame>
      <p:sp>
        <p:nvSpPr>
          <p:cNvPr id="8" name="Title 2"/>
          <p:cNvSpPr txBox="1">
            <a:spLocks/>
          </p:cNvSpPr>
          <p:nvPr/>
        </p:nvSpPr>
        <p:spPr bwMode="auto">
          <a:xfrm>
            <a:off x="249677" y="2286000"/>
            <a:ext cx="209918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0" i="0" baseline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9pPr>
          </a:lstStyle>
          <a:p>
            <a:r>
              <a:rPr lang="en-US" sz="1800" kern="0" dirty="0" smtClean="0"/>
              <a:t>Properties:</a:t>
            </a:r>
            <a:endParaRPr 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7517148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36"/>
          <p:cNvSpPr/>
          <p:nvPr/>
        </p:nvSpPr>
        <p:spPr bwMode="auto">
          <a:xfrm>
            <a:off x="249103" y="3200400"/>
            <a:ext cx="8643498" cy="76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Problem Statement</a:t>
            </a:r>
          </a:p>
          <a:p>
            <a:pPr lvl="1"/>
            <a:r>
              <a:rPr lang="en-US" dirty="0"/>
              <a:t>Text Classification</a:t>
            </a:r>
          </a:p>
          <a:p>
            <a:pPr lvl="1"/>
            <a:r>
              <a:rPr lang="en-US" dirty="0"/>
              <a:t>Expensive training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Domain specific </a:t>
            </a:r>
            <a:endParaRPr lang="en-US" dirty="0"/>
          </a:p>
          <a:p>
            <a:pPr lvl="1"/>
            <a:endParaRPr lang="en-US" dirty="0"/>
          </a:p>
          <a:p>
            <a:pPr marL="0" indent="-258762"/>
            <a:r>
              <a:rPr lang="en-US" dirty="0"/>
              <a:t>Use cases</a:t>
            </a:r>
          </a:p>
          <a:p>
            <a:pPr lvl="1"/>
            <a:r>
              <a:rPr lang="en-US" dirty="0" smtClean="0"/>
              <a:t>News classification project </a:t>
            </a:r>
            <a:r>
              <a:rPr lang="en-US" dirty="0"/>
              <a:t>at Allianz</a:t>
            </a:r>
          </a:p>
          <a:p>
            <a:pPr lvl="1"/>
            <a:r>
              <a:rPr lang="en-US" dirty="0"/>
              <a:t>Legal </a:t>
            </a:r>
            <a:r>
              <a:rPr lang="en-US" dirty="0" smtClean="0"/>
              <a:t>Norm </a:t>
            </a:r>
            <a:r>
              <a:rPr lang="en-US" dirty="0"/>
              <a:t>classification at </a:t>
            </a:r>
            <a:r>
              <a:rPr lang="en-US" dirty="0" err="1" smtClean="0"/>
              <a:t>Sebis</a:t>
            </a:r>
            <a:r>
              <a:rPr lang="en-US" dirty="0" smtClean="0"/>
              <a:t> chair</a:t>
            </a:r>
          </a:p>
          <a:p>
            <a:pPr lvl="1"/>
            <a:r>
              <a:rPr lang="en-US" dirty="0" smtClean="0"/>
              <a:t>Hateful speech classification of tweets</a:t>
            </a:r>
            <a:endParaRPr lang="en-US" dirty="0"/>
          </a:p>
          <a:p>
            <a:endParaRPr lang="en-US" dirty="0"/>
          </a:p>
          <a:p>
            <a:r>
              <a:rPr lang="en-US" dirty="0"/>
              <a:t>Solutions</a:t>
            </a:r>
          </a:p>
          <a:p>
            <a:pPr lvl="1"/>
            <a:r>
              <a:rPr lang="en-US" dirty="0" smtClean="0"/>
              <a:t>Semi </a:t>
            </a:r>
            <a:r>
              <a:rPr lang="en-US" dirty="0"/>
              <a:t>Supervised </a:t>
            </a:r>
            <a:r>
              <a:rPr lang="en-US" dirty="0" smtClean="0"/>
              <a:t>Learning</a:t>
            </a:r>
          </a:p>
          <a:p>
            <a:pPr lvl="2"/>
            <a:r>
              <a:rPr lang="en-US" dirty="0" smtClean="0"/>
              <a:t>Self-training</a:t>
            </a:r>
            <a:endParaRPr lang="en-US" dirty="0"/>
          </a:p>
          <a:p>
            <a:pPr lvl="2"/>
            <a:r>
              <a:rPr lang="en-US" dirty="0"/>
              <a:t>Graph based </a:t>
            </a:r>
            <a:r>
              <a:rPr lang="en-US" dirty="0" smtClean="0"/>
              <a:t>SSL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Text </a:t>
            </a:r>
            <a:r>
              <a:rPr lang="en-US" dirty="0"/>
              <a:t>Data </a:t>
            </a:r>
            <a:r>
              <a:rPr lang="en-US" dirty="0" smtClean="0"/>
              <a:t>Augmentation</a:t>
            </a:r>
          </a:p>
          <a:p>
            <a:pPr lvl="2"/>
            <a:r>
              <a:rPr lang="en-US" dirty="0" smtClean="0"/>
              <a:t>Horizontal</a:t>
            </a:r>
          </a:p>
          <a:p>
            <a:pPr lvl="2"/>
            <a:r>
              <a:rPr lang="en-US" dirty="0" smtClean="0"/>
              <a:t>Vertical</a:t>
            </a:r>
          </a:p>
          <a:p>
            <a:pPr lvl="2"/>
            <a:r>
              <a:rPr lang="en-US" dirty="0" smtClean="0"/>
              <a:t>Hypernyms</a:t>
            </a:r>
            <a:endParaRPr lang="en-US" dirty="0"/>
          </a:p>
          <a:p>
            <a:pPr lvl="2"/>
            <a:endParaRPr lang="en-US" dirty="0"/>
          </a:p>
          <a:p>
            <a:r>
              <a:rPr lang="en-US" dirty="0" smtClean="0"/>
              <a:t>Conclusion</a:t>
            </a:r>
          </a:p>
          <a:p>
            <a:endParaRPr lang="en-US" dirty="0" smtClean="0"/>
          </a:p>
          <a:p>
            <a:r>
              <a:rPr lang="en-US" dirty="0" smtClean="0"/>
              <a:t>References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5962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SSL: Self-training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pic>
        <p:nvPicPr>
          <p:cNvPr id="7" name="Picture 2" descr="https://datawhatnow.com/wp-content/uploads/2017/08/pseudo-labeling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966788"/>
            <a:ext cx="3600450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7858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18" y="1590138"/>
            <a:ext cx="8995507" cy="435346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Self-training: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46170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36"/>
          <p:cNvSpPr/>
          <p:nvPr/>
        </p:nvSpPr>
        <p:spPr bwMode="auto">
          <a:xfrm>
            <a:off x="249677" y="3962400"/>
            <a:ext cx="8643498" cy="228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Problem Statement</a:t>
            </a:r>
          </a:p>
          <a:p>
            <a:pPr lvl="1"/>
            <a:r>
              <a:rPr lang="en-US" dirty="0"/>
              <a:t>Text Classification</a:t>
            </a:r>
          </a:p>
          <a:p>
            <a:pPr lvl="1"/>
            <a:r>
              <a:rPr lang="en-US" dirty="0"/>
              <a:t>Expensive training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Domain specific </a:t>
            </a:r>
            <a:endParaRPr lang="en-US" dirty="0"/>
          </a:p>
          <a:p>
            <a:pPr lvl="1"/>
            <a:endParaRPr lang="en-US" dirty="0"/>
          </a:p>
          <a:p>
            <a:pPr marL="0" indent="-258762"/>
            <a:r>
              <a:rPr lang="en-US" dirty="0"/>
              <a:t>Use cases</a:t>
            </a:r>
          </a:p>
          <a:p>
            <a:pPr lvl="1"/>
            <a:r>
              <a:rPr lang="en-US" dirty="0" smtClean="0"/>
              <a:t>News classification project </a:t>
            </a:r>
            <a:r>
              <a:rPr lang="en-US" dirty="0"/>
              <a:t>at Allianz</a:t>
            </a:r>
          </a:p>
          <a:p>
            <a:pPr lvl="1"/>
            <a:r>
              <a:rPr lang="en-US" dirty="0"/>
              <a:t>Legal </a:t>
            </a:r>
            <a:r>
              <a:rPr lang="en-US" dirty="0" smtClean="0"/>
              <a:t>Norm </a:t>
            </a:r>
            <a:r>
              <a:rPr lang="en-US" dirty="0"/>
              <a:t>classification at </a:t>
            </a:r>
            <a:r>
              <a:rPr lang="en-US" dirty="0" err="1" smtClean="0"/>
              <a:t>Sebis</a:t>
            </a:r>
            <a:r>
              <a:rPr lang="en-US" dirty="0" smtClean="0"/>
              <a:t> chair</a:t>
            </a:r>
          </a:p>
          <a:p>
            <a:pPr lvl="1"/>
            <a:r>
              <a:rPr lang="en-US" dirty="0" smtClean="0"/>
              <a:t>Hateful speech classification of tweets</a:t>
            </a:r>
            <a:endParaRPr lang="en-US" dirty="0"/>
          </a:p>
          <a:p>
            <a:endParaRPr lang="en-US" dirty="0"/>
          </a:p>
          <a:p>
            <a:r>
              <a:rPr lang="en-US" dirty="0"/>
              <a:t>Solutions</a:t>
            </a:r>
          </a:p>
          <a:p>
            <a:pPr lvl="1"/>
            <a:r>
              <a:rPr lang="en-US" dirty="0" smtClean="0"/>
              <a:t>Semi </a:t>
            </a:r>
            <a:r>
              <a:rPr lang="en-US" dirty="0"/>
              <a:t>Supervised </a:t>
            </a:r>
            <a:r>
              <a:rPr lang="en-US" dirty="0" smtClean="0"/>
              <a:t>Learning</a:t>
            </a:r>
          </a:p>
          <a:p>
            <a:pPr lvl="2"/>
            <a:r>
              <a:rPr lang="en-US" dirty="0" smtClean="0"/>
              <a:t>Self-training</a:t>
            </a:r>
            <a:endParaRPr lang="en-US" dirty="0"/>
          </a:p>
          <a:p>
            <a:pPr lvl="2"/>
            <a:r>
              <a:rPr lang="en-US" dirty="0"/>
              <a:t>Graph based </a:t>
            </a:r>
            <a:r>
              <a:rPr lang="en-US" dirty="0" smtClean="0"/>
              <a:t>SSL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Text </a:t>
            </a:r>
            <a:r>
              <a:rPr lang="en-US" dirty="0"/>
              <a:t>Data </a:t>
            </a:r>
            <a:r>
              <a:rPr lang="en-US" dirty="0" smtClean="0"/>
              <a:t>Augmentation</a:t>
            </a:r>
          </a:p>
          <a:p>
            <a:pPr lvl="2"/>
            <a:r>
              <a:rPr lang="en-US" dirty="0" smtClean="0"/>
              <a:t>Horizontal</a:t>
            </a:r>
          </a:p>
          <a:p>
            <a:pPr lvl="2"/>
            <a:r>
              <a:rPr lang="en-US" dirty="0" smtClean="0"/>
              <a:t>Vertical</a:t>
            </a:r>
          </a:p>
          <a:p>
            <a:pPr lvl="2"/>
            <a:r>
              <a:rPr lang="en-US" dirty="0" smtClean="0"/>
              <a:t>Hypernyms</a:t>
            </a:r>
            <a:endParaRPr lang="en-US" dirty="0"/>
          </a:p>
          <a:p>
            <a:pPr lvl="2"/>
            <a:endParaRPr lang="en-US" dirty="0"/>
          </a:p>
          <a:p>
            <a:r>
              <a:rPr lang="en-US" dirty="0" smtClean="0"/>
              <a:t>Conclusion</a:t>
            </a:r>
          </a:p>
          <a:p>
            <a:endParaRPr lang="en-US" dirty="0" smtClean="0"/>
          </a:p>
          <a:p>
            <a:r>
              <a:rPr lang="en-US" dirty="0" smtClean="0"/>
              <a:t>References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32540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SSL: Label Propagation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pic>
        <p:nvPicPr>
          <p:cNvPr id="7" name="Picture 4" descr="https://2.bp.blogspot.com/-aJ-VcuyhELs/V_aDJLa9TPI/AAAAAAAABVY/kdEy3rcl5oo_T1Zp47Lpki0lFPCg59MsQCLcB/s640/image00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611" y="3840413"/>
            <a:ext cx="4311952" cy="301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 rot="16200000">
            <a:off x="3972658" y="5850604"/>
            <a:ext cx="1127232" cy="2539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050" dirty="0" smtClean="0"/>
              <a:t>© </a:t>
            </a:r>
            <a:r>
              <a:rPr lang="en-US" sz="1050" dirty="0" err="1">
                <a:latin typeface="Arial" pitchFamily="34" charset="0"/>
              </a:rPr>
              <a:t>ai.googleblog</a:t>
            </a:r>
            <a:endParaRPr lang="en-US" sz="1050" dirty="0">
              <a:latin typeface="Arial" pitchFamily="34" charset="0"/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152400" y="1181854"/>
            <a:ext cx="4291926" cy="3150184"/>
          </a:xfrm>
          <a:prstGeom prst="rect">
            <a:avLst/>
          </a:prstGeom>
          <a:noFill/>
        </p:spPr>
        <p:txBody>
          <a:bodyPr/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>
              <a:lnSpc>
                <a:spcPct val="200000"/>
              </a:lnSpc>
            </a:pPr>
            <a:r>
              <a:rPr lang="en-US" kern="0" smtClean="0"/>
              <a:t>Graph:</a:t>
            </a:r>
          </a:p>
          <a:p>
            <a:r>
              <a:rPr lang="en-US" u="sng" kern="0" smtClean="0"/>
              <a:t>Nodes</a:t>
            </a:r>
            <a:r>
              <a:rPr lang="en-US" kern="0" smtClean="0"/>
              <a:t> are both labeled and unlabeled</a:t>
            </a:r>
          </a:p>
          <a:p>
            <a:pPr>
              <a:lnSpc>
                <a:spcPct val="200000"/>
              </a:lnSpc>
            </a:pPr>
            <a:r>
              <a:rPr lang="en-US" u="sng" kern="0" smtClean="0"/>
              <a:t>Edges</a:t>
            </a:r>
            <a:r>
              <a:rPr lang="en-US" kern="0" smtClean="0"/>
              <a:t> reflect the </a:t>
            </a:r>
            <a:r>
              <a:rPr lang="en-US" u="sng" kern="0" smtClean="0"/>
              <a:t>similarity</a:t>
            </a:r>
            <a:r>
              <a:rPr lang="en-US" kern="0" smtClean="0"/>
              <a:t> of examples.</a:t>
            </a:r>
          </a:p>
          <a:p>
            <a:pPr>
              <a:lnSpc>
                <a:spcPct val="250000"/>
              </a:lnSpc>
            </a:pPr>
            <a:r>
              <a:rPr lang="en-US" kern="0" smtClean="0"/>
              <a:t>Classification: Label Propagation </a:t>
            </a:r>
            <a:endParaRPr lang="en-US" kern="0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2850316"/>
            <a:ext cx="4690523" cy="64506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2400" y="3838873"/>
            <a:ext cx="3140603" cy="1754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 smtClean="0">
                <a:latin typeface="Arial" pitchFamily="34" charset="0"/>
              </a:rPr>
              <a:t>Parameter </a:t>
            </a:r>
            <a:r>
              <a:rPr lang="en-US" dirty="0" smtClean="0"/>
              <a:t>to be tuned:</a:t>
            </a:r>
          </a:p>
          <a:p>
            <a:pPr marL="2114550" lvl="4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</a:rPr>
              <a:t>Alpha</a:t>
            </a:r>
          </a:p>
          <a:p>
            <a:pPr marL="2114550" lvl="4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</a:rPr>
              <a:t>Gamma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3102941" y="3384522"/>
            <a:ext cx="1652670" cy="135397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 bwMode="auto">
          <a:xfrm flipV="1">
            <a:off x="3293003" y="2634148"/>
            <a:ext cx="3521533" cy="253619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2261527"/>
            <a:ext cx="2786976" cy="38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83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Label Propagation: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358" y="2057400"/>
            <a:ext cx="9188419" cy="320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0720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36"/>
          <p:cNvSpPr/>
          <p:nvPr/>
        </p:nvSpPr>
        <p:spPr bwMode="auto">
          <a:xfrm>
            <a:off x="249677" y="4419600"/>
            <a:ext cx="8643498" cy="990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Problem Statement</a:t>
            </a:r>
          </a:p>
          <a:p>
            <a:pPr lvl="1"/>
            <a:r>
              <a:rPr lang="en-US" dirty="0"/>
              <a:t>Text Classification</a:t>
            </a:r>
          </a:p>
          <a:p>
            <a:pPr lvl="1"/>
            <a:r>
              <a:rPr lang="en-US" dirty="0"/>
              <a:t>Expensive training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Domain specific </a:t>
            </a:r>
            <a:endParaRPr lang="en-US" dirty="0"/>
          </a:p>
          <a:p>
            <a:pPr lvl="1"/>
            <a:endParaRPr lang="en-US" dirty="0"/>
          </a:p>
          <a:p>
            <a:pPr marL="0" indent="-258762"/>
            <a:r>
              <a:rPr lang="en-US" dirty="0"/>
              <a:t>Use cases</a:t>
            </a:r>
          </a:p>
          <a:p>
            <a:pPr lvl="1"/>
            <a:r>
              <a:rPr lang="en-US" dirty="0" smtClean="0"/>
              <a:t>News classification project </a:t>
            </a:r>
            <a:r>
              <a:rPr lang="en-US" dirty="0"/>
              <a:t>at Allianz</a:t>
            </a:r>
          </a:p>
          <a:p>
            <a:pPr lvl="1"/>
            <a:r>
              <a:rPr lang="en-US" dirty="0"/>
              <a:t>Legal </a:t>
            </a:r>
            <a:r>
              <a:rPr lang="en-US" dirty="0" smtClean="0"/>
              <a:t>Norm </a:t>
            </a:r>
            <a:r>
              <a:rPr lang="en-US" dirty="0"/>
              <a:t>classification at </a:t>
            </a:r>
            <a:r>
              <a:rPr lang="en-US" dirty="0" err="1" smtClean="0"/>
              <a:t>Sebis</a:t>
            </a:r>
            <a:r>
              <a:rPr lang="en-US" dirty="0" smtClean="0"/>
              <a:t> chair</a:t>
            </a:r>
          </a:p>
          <a:p>
            <a:pPr lvl="1"/>
            <a:r>
              <a:rPr lang="en-US" dirty="0" smtClean="0"/>
              <a:t>Hateful speech classification of tweets</a:t>
            </a:r>
            <a:endParaRPr lang="en-US" dirty="0"/>
          </a:p>
          <a:p>
            <a:endParaRPr lang="en-US" dirty="0"/>
          </a:p>
          <a:p>
            <a:r>
              <a:rPr lang="en-US" dirty="0"/>
              <a:t>Solutions</a:t>
            </a:r>
          </a:p>
          <a:p>
            <a:pPr lvl="1"/>
            <a:r>
              <a:rPr lang="en-US" dirty="0" smtClean="0"/>
              <a:t>Semi </a:t>
            </a:r>
            <a:r>
              <a:rPr lang="en-US" dirty="0"/>
              <a:t>Supervised </a:t>
            </a:r>
            <a:r>
              <a:rPr lang="en-US" dirty="0" smtClean="0"/>
              <a:t>Learning</a:t>
            </a:r>
          </a:p>
          <a:p>
            <a:pPr lvl="2"/>
            <a:r>
              <a:rPr lang="en-US" dirty="0" smtClean="0"/>
              <a:t>Self-training</a:t>
            </a:r>
            <a:endParaRPr lang="en-US" dirty="0"/>
          </a:p>
          <a:p>
            <a:pPr lvl="2"/>
            <a:r>
              <a:rPr lang="en-US" dirty="0"/>
              <a:t>Graph based </a:t>
            </a:r>
            <a:r>
              <a:rPr lang="en-US" dirty="0" smtClean="0"/>
              <a:t>SSL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Text </a:t>
            </a:r>
            <a:r>
              <a:rPr lang="en-US" dirty="0"/>
              <a:t>Data </a:t>
            </a:r>
            <a:r>
              <a:rPr lang="en-US" dirty="0" smtClean="0"/>
              <a:t>Augmentation</a:t>
            </a:r>
          </a:p>
          <a:p>
            <a:pPr lvl="2"/>
            <a:r>
              <a:rPr lang="en-US" dirty="0" smtClean="0"/>
              <a:t>Horizontal</a:t>
            </a:r>
          </a:p>
          <a:p>
            <a:pPr lvl="2"/>
            <a:r>
              <a:rPr lang="en-US" dirty="0" smtClean="0"/>
              <a:t>Vertical</a:t>
            </a:r>
          </a:p>
          <a:p>
            <a:pPr lvl="2"/>
            <a:r>
              <a:rPr lang="en-US" dirty="0" smtClean="0"/>
              <a:t>Hypernyms</a:t>
            </a:r>
            <a:endParaRPr lang="en-US" dirty="0"/>
          </a:p>
          <a:p>
            <a:pPr lvl="2"/>
            <a:endParaRPr lang="en-US" dirty="0"/>
          </a:p>
          <a:p>
            <a:r>
              <a:rPr lang="en-US" dirty="0" smtClean="0"/>
              <a:t>Conclusion</a:t>
            </a:r>
          </a:p>
          <a:p>
            <a:endParaRPr lang="en-US" dirty="0" smtClean="0"/>
          </a:p>
          <a:p>
            <a:r>
              <a:rPr lang="en-US" dirty="0" smtClean="0"/>
              <a:t>References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55772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52" y="1447800"/>
            <a:ext cx="7620000" cy="38671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Augmentation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27039" y="4648200"/>
            <a:ext cx="1686680" cy="2539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050" dirty="0" smtClean="0"/>
              <a:t>© </a:t>
            </a:r>
            <a:r>
              <a:rPr lang="en-US" sz="1050" dirty="0">
                <a:latin typeface="Arial" pitchFamily="34" charset="0"/>
              </a:rPr>
              <a:t>medium.com/</a:t>
            </a:r>
            <a:r>
              <a:rPr lang="en-US" sz="1050" dirty="0" err="1">
                <a:latin typeface="Arial" pitchFamily="34" charset="0"/>
              </a:rPr>
              <a:t>nanonets</a:t>
            </a:r>
            <a:endParaRPr lang="en-US" sz="105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174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Trivial Solution is paraphrasing</a:t>
            </a:r>
          </a:p>
          <a:p>
            <a:endParaRPr lang="en-US" b="1" i="1" dirty="0"/>
          </a:p>
          <a:p>
            <a:endParaRPr lang="en-US" b="1" i="1" dirty="0" smtClean="0"/>
          </a:p>
          <a:p>
            <a:endParaRPr lang="en-US" b="1" i="1" dirty="0"/>
          </a:p>
          <a:p>
            <a:r>
              <a:rPr lang="en-US" b="1" i="1" dirty="0" smtClean="0"/>
              <a:t>Original</a:t>
            </a:r>
            <a:r>
              <a:rPr lang="en-US" b="1" dirty="0"/>
              <a:t>:</a:t>
            </a:r>
            <a:r>
              <a:rPr lang="en-US" dirty="0"/>
              <a:t> Her life spanned years of incredible change for women as they gained more rights than ever before</a:t>
            </a:r>
            <a:r>
              <a:rPr lang="en-US" dirty="0" smtClean="0"/>
              <a:t>.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b="1" i="1" dirty="0"/>
              <a:t>Paraphrase</a:t>
            </a:r>
            <a:r>
              <a:rPr lang="en-US" i="1" dirty="0"/>
              <a:t>:</a:t>
            </a:r>
            <a:r>
              <a:rPr lang="en-US" dirty="0"/>
              <a:t> She lived through the exciting era of women's liberation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b="1" dirty="0" smtClean="0"/>
              <a:t>However</a:t>
            </a:r>
            <a:r>
              <a:rPr lang="en-US" dirty="0" smtClean="0"/>
              <a:t>:</a:t>
            </a:r>
          </a:p>
          <a:p>
            <a:r>
              <a:rPr lang="en-US" dirty="0" smtClean="0"/>
              <a:t>Even harder than labeling for human expert</a:t>
            </a:r>
          </a:p>
          <a:p>
            <a:r>
              <a:rPr lang="en-US" dirty="0" smtClean="0"/>
              <a:t>Meaning is very subjective</a:t>
            </a:r>
          </a:p>
          <a:p>
            <a:endParaRPr lang="en-US" dirty="0"/>
          </a:p>
          <a:p>
            <a:r>
              <a:rPr lang="en-US" b="1" dirty="0" smtClean="0"/>
              <a:t>Solution</a:t>
            </a:r>
            <a:r>
              <a:rPr lang="en-US" dirty="0" smtClean="0"/>
              <a:t>:</a:t>
            </a:r>
          </a:p>
          <a:p>
            <a:r>
              <a:rPr lang="en-US" dirty="0" smtClean="0"/>
              <a:t>Thesaurus-based augmentation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augmentation in Text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70704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36"/>
          <p:cNvSpPr/>
          <p:nvPr/>
        </p:nvSpPr>
        <p:spPr bwMode="auto">
          <a:xfrm>
            <a:off x="249103" y="952500"/>
            <a:ext cx="8643498" cy="11049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Problem Statement</a:t>
            </a:r>
          </a:p>
          <a:p>
            <a:pPr lvl="1"/>
            <a:r>
              <a:rPr lang="en-US" dirty="0"/>
              <a:t>Text Classification</a:t>
            </a:r>
          </a:p>
          <a:p>
            <a:pPr lvl="1"/>
            <a:r>
              <a:rPr lang="en-US" dirty="0"/>
              <a:t>Expensive training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Domain specific </a:t>
            </a:r>
            <a:endParaRPr lang="en-US" dirty="0"/>
          </a:p>
          <a:p>
            <a:pPr lvl="1"/>
            <a:endParaRPr lang="en-US" dirty="0"/>
          </a:p>
          <a:p>
            <a:pPr marL="0" indent="-258762"/>
            <a:r>
              <a:rPr lang="en-US" dirty="0"/>
              <a:t>Use cases</a:t>
            </a:r>
          </a:p>
          <a:p>
            <a:pPr lvl="1"/>
            <a:r>
              <a:rPr lang="en-US" dirty="0" smtClean="0"/>
              <a:t>News classification project </a:t>
            </a:r>
            <a:r>
              <a:rPr lang="en-US" dirty="0"/>
              <a:t>at Allianz</a:t>
            </a:r>
          </a:p>
          <a:p>
            <a:pPr lvl="1"/>
            <a:r>
              <a:rPr lang="en-US" dirty="0"/>
              <a:t>Legal </a:t>
            </a:r>
            <a:r>
              <a:rPr lang="en-US" dirty="0" smtClean="0"/>
              <a:t>Norm </a:t>
            </a:r>
            <a:r>
              <a:rPr lang="en-US" dirty="0"/>
              <a:t>classification at </a:t>
            </a:r>
            <a:r>
              <a:rPr lang="en-US" dirty="0" err="1" smtClean="0"/>
              <a:t>Sebis</a:t>
            </a:r>
            <a:r>
              <a:rPr lang="en-US" dirty="0" smtClean="0"/>
              <a:t> chair</a:t>
            </a:r>
          </a:p>
          <a:p>
            <a:pPr lvl="1"/>
            <a:r>
              <a:rPr lang="en-US" dirty="0" smtClean="0"/>
              <a:t>Hateful speech classification of tweets</a:t>
            </a:r>
            <a:endParaRPr lang="en-US" dirty="0"/>
          </a:p>
          <a:p>
            <a:endParaRPr lang="en-US" dirty="0"/>
          </a:p>
          <a:p>
            <a:r>
              <a:rPr lang="en-US" dirty="0"/>
              <a:t>Solutions</a:t>
            </a:r>
          </a:p>
          <a:p>
            <a:pPr lvl="1"/>
            <a:r>
              <a:rPr lang="en-US" dirty="0" smtClean="0"/>
              <a:t>Semi </a:t>
            </a:r>
            <a:r>
              <a:rPr lang="en-US" dirty="0"/>
              <a:t>Supervised </a:t>
            </a:r>
            <a:r>
              <a:rPr lang="en-US" dirty="0" smtClean="0"/>
              <a:t>Learning</a:t>
            </a:r>
          </a:p>
          <a:p>
            <a:pPr lvl="2"/>
            <a:r>
              <a:rPr lang="en-US" dirty="0" smtClean="0"/>
              <a:t>Self-training</a:t>
            </a:r>
            <a:endParaRPr lang="en-US" dirty="0"/>
          </a:p>
          <a:p>
            <a:pPr lvl="2"/>
            <a:r>
              <a:rPr lang="en-US" dirty="0"/>
              <a:t>Graph based </a:t>
            </a:r>
            <a:r>
              <a:rPr lang="en-US" dirty="0" smtClean="0"/>
              <a:t>SSL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Text </a:t>
            </a:r>
            <a:r>
              <a:rPr lang="en-US" dirty="0"/>
              <a:t>Data </a:t>
            </a:r>
            <a:r>
              <a:rPr lang="en-US" dirty="0" smtClean="0"/>
              <a:t>Augmentation</a:t>
            </a:r>
          </a:p>
          <a:p>
            <a:pPr lvl="2"/>
            <a:r>
              <a:rPr lang="en-US" dirty="0" smtClean="0"/>
              <a:t>Horizontal</a:t>
            </a:r>
          </a:p>
          <a:p>
            <a:pPr lvl="2"/>
            <a:r>
              <a:rPr lang="en-US" dirty="0" smtClean="0"/>
              <a:t>Vertical</a:t>
            </a:r>
          </a:p>
          <a:p>
            <a:pPr lvl="2"/>
            <a:r>
              <a:rPr lang="en-US" dirty="0" smtClean="0"/>
              <a:t>Hypernyms</a:t>
            </a:r>
            <a:endParaRPr lang="en-US" dirty="0"/>
          </a:p>
          <a:p>
            <a:pPr lvl="2"/>
            <a:endParaRPr lang="en-US" dirty="0"/>
          </a:p>
          <a:p>
            <a:r>
              <a:rPr lang="en-US" dirty="0" smtClean="0"/>
              <a:t>Conclusion</a:t>
            </a:r>
          </a:p>
          <a:p>
            <a:endParaRPr lang="en-US" dirty="0" smtClean="0"/>
          </a:p>
          <a:p>
            <a:r>
              <a:rPr lang="en-US" dirty="0" smtClean="0"/>
              <a:t>References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58355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Thesaurus of Synonyms, Hypernyms, Hyponyms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GermaNet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German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WordNet </a:t>
            </a:r>
            <a:r>
              <a:rPr lang="en-US" dirty="0" smtClean="0">
                <a:sym typeface="Wingdings" panose="05000000000000000000" pitchFamily="2" charset="2"/>
              </a:rPr>
              <a:t> Other </a:t>
            </a:r>
            <a:r>
              <a:rPr lang="en-US" dirty="0">
                <a:sym typeface="Wingdings" panose="05000000000000000000" pitchFamily="2" charset="2"/>
              </a:rPr>
              <a:t>l</a:t>
            </a:r>
            <a:r>
              <a:rPr lang="en-US" dirty="0" smtClean="0">
                <a:sym typeface="Wingdings" panose="05000000000000000000" pitchFamily="2" charset="2"/>
              </a:rPr>
              <a:t>anguages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Thesaurus-based data augmentation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  <p:sp>
        <p:nvSpPr>
          <p:cNvPr id="7" name="Rectangle 6"/>
          <p:cNvSpPr/>
          <p:nvPr/>
        </p:nvSpPr>
        <p:spPr>
          <a:xfrm>
            <a:off x="457200" y="2743200"/>
            <a:ext cx="249299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err="1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Mietvertrag</a:t>
            </a:r>
            <a:endParaRPr lang="en-US" sz="36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07778" y="3576855"/>
            <a:ext cx="170752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Synonyms:</a:t>
            </a:r>
            <a:endParaRPr lang="en-US" sz="2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07778" y="4153008"/>
            <a:ext cx="182774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Hypernyms:</a:t>
            </a:r>
            <a:endParaRPr lang="en-US" sz="2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07778" y="4767778"/>
            <a:ext cx="172515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Hyponyms:</a:t>
            </a:r>
            <a:endParaRPr lang="en-US" sz="2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82670" y="3623021"/>
            <a:ext cx="412164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>
                <a:latin typeface="Arial" pitchFamily="34" charset="0"/>
              </a:rPr>
              <a:t>Pacht</a:t>
            </a:r>
            <a:r>
              <a:rPr lang="en-US" dirty="0" smtClean="0">
                <a:latin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</a:rPr>
              <a:t>Pachtvertrag</a:t>
            </a:r>
            <a:r>
              <a:rPr lang="en-US" dirty="0" smtClean="0">
                <a:latin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</a:rPr>
              <a:t>Mietvereinbarung</a:t>
            </a:r>
            <a:endParaRPr lang="en-US" dirty="0" smtClean="0"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82669" y="4202668"/>
            <a:ext cx="92852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>
                <a:latin typeface="Arial" pitchFamily="34" charset="0"/>
              </a:rPr>
              <a:t>Vertrag</a:t>
            </a:r>
            <a:endParaRPr lang="en-US" dirty="0" smtClean="0">
              <a:latin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82669" y="4813944"/>
            <a:ext cx="95410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Charter</a:t>
            </a:r>
            <a:endParaRPr lang="en-US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7911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 behind it 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249677" y="1219200"/>
            <a:ext cx="240803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nice</a:t>
            </a:r>
          </a:p>
        </p:txBody>
      </p:sp>
      <p:sp>
        <p:nvSpPr>
          <p:cNvPr id="9" name="Rectangle 8"/>
          <p:cNvSpPr/>
          <p:nvPr/>
        </p:nvSpPr>
        <p:spPr>
          <a:xfrm>
            <a:off x="249677" y="1727258"/>
            <a:ext cx="253627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awful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9677" y="2585919"/>
            <a:ext cx="270619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decent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48000" y="1096089"/>
            <a:ext cx="4539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+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105708" y="1604147"/>
            <a:ext cx="3385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-</a:t>
            </a:r>
            <a:endParaRPr lang="en-US" sz="36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41588" y="2462808"/>
            <a:ext cx="4667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?</a:t>
            </a:r>
            <a:endParaRPr lang="en-US" sz="36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36953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 behind it 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249677" y="1219200"/>
            <a:ext cx="240803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nice</a:t>
            </a:r>
          </a:p>
        </p:txBody>
      </p:sp>
      <p:sp>
        <p:nvSpPr>
          <p:cNvPr id="9" name="Rectangle 8"/>
          <p:cNvSpPr/>
          <p:nvPr/>
        </p:nvSpPr>
        <p:spPr>
          <a:xfrm>
            <a:off x="249677" y="1727258"/>
            <a:ext cx="253627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awful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9677" y="2585919"/>
            <a:ext cx="270619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decent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48000" y="1096089"/>
            <a:ext cx="4539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+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105708" y="1604147"/>
            <a:ext cx="3385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-</a:t>
            </a:r>
            <a:endParaRPr lang="en-US" sz="36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41588" y="2462808"/>
            <a:ext cx="4667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?</a:t>
            </a:r>
            <a:endParaRPr lang="en-US" sz="36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1489" y="2206023"/>
            <a:ext cx="3892542" cy="115989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7728" y="838927"/>
            <a:ext cx="3796303" cy="1160653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662" y="3358115"/>
            <a:ext cx="2792196" cy="284759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5791200" y="5204273"/>
            <a:ext cx="1600200" cy="815527"/>
          </a:xfrm>
          <a:prstGeom prst="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459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not only about </a:t>
            </a:r>
            <a:r>
              <a:rPr lang="en-US" u="sng" dirty="0" smtClean="0"/>
              <a:t>increasing training size</a:t>
            </a:r>
          </a:p>
          <a:p>
            <a:r>
              <a:rPr lang="en-US" dirty="0" smtClean="0"/>
              <a:t>But also </a:t>
            </a:r>
            <a:r>
              <a:rPr lang="en-US" u="sng" dirty="0" smtClean="0"/>
              <a:t>expanding the semantics</a:t>
            </a:r>
          </a:p>
          <a:p>
            <a:endParaRPr lang="en-US" u="sng" dirty="0"/>
          </a:p>
          <a:p>
            <a:r>
              <a:rPr lang="en-US" u="sng" dirty="0" smtClean="0"/>
              <a:t>Alternations:</a:t>
            </a:r>
          </a:p>
          <a:p>
            <a:endParaRPr lang="en-US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Horizontal augmentation by synonyms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Vertical augmentation by synonyms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Augmentation by hypernyms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Augmentation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36749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36"/>
          <p:cNvSpPr/>
          <p:nvPr/>
        </p:nvSpPr>
        <p:spPr bwMode="auto">
          <a:xfrm>
            <a:off x="249677" y="4648200"/>
            <a:ext cx="8643498" cy="228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Problem Statement</a:t>
            </a:r>
          </a:p>
          <a:p>
            <a:pPr lvl="1"/>
            <a:r>
              <a:rPr lang="en-US" dirty="0"/>
              <a:t>Text Classification</a:t>
            </a:r>
          </a:p>
          <a:p>
            <a:pPr lvl="1"/>
            <a:r>
              <a:rPr lang="en-US" dirty="0"/>
              <a:t>Expensive training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Domain specific </a:t>
            </a:r>
            <a:endParaRPr lang="en-US" dirty="0"/>
          </a:p>
          <a:p>
            <a:pPr lvl="1"/>
            <a:endParaRPr lang="en-US" dirty="0"/>
          </a:p>
          <a:p>
            <a:pPr marL="0" indent="-258762"/>
            <a:r>
              <a:rPr lang="en-US" dirty="0"/>
              <a:t>Use cases</a:t>
            </a:r>
          </a:p>
          <a:p>
            <a:pPr lvl="1"/>
            <a:r>
              <a:rPr lang="en-US" dirty="0" smtClean="0"/>
              <a:t>News classification project </a:t>
            </a:r>
            <a:r>
              <a:rPr lang="en-US" dirty="0"/>
              <a:t>at Allianz</a:t>
            </a:r>
          </a:p>
          <a:p>
            <a:pPr lvl="1"/>
            <a:r>
              <a:rPr lang="en-US" dirty="0"/>
              <a:t>Legal </a:t>
            </a:r>
            <a:r>
              <a:rPr lang="en-US" dirty="0" smtClean="0"/>
              <a:t>Norm </a:t>
            </a:r>
            <a:r>
              <a:rPr lang="en-US" dirty="0"/>
              <a:t>classification at </a:t>
            </a:r>
            <a:r>
              <a:rPr lang="en-US" dirty="0" err="1" smtClean="0"/>
              <a:t>Sebis</a:t>
            </a:r>
            <a:r>
              <a:rPr lang="en-US" dirty="0" smtClean="0"/>
              <a:t> chair</a:t>
            </a:r>
          </a:p>
          <a:p>
            <a:pPr lvl="1"/>
            <a:r>
              <a:rPr lang="en-US" dirty="0" smtClean="0"/>
              <a:t>Hateful speech classification of tweets</a:t>
            </a:r>
            <a:endParaRPr lang="en-US" dirty="0"/>
          </a:p>
          <a:p>
            <a:endParaRPr lang="en-US" dirty="0"/>
          </a:p>
          <a:p>
            <a:r>
              <a:rPr lang="en-US" dirty="0"/>
              <a:t>Solutions</a:t>
            </a:r>
          </a:p>
          <a:p>
            <a:pPr lvl="1"/>
            <a:r>
              <a:rPr lang="en-US" dirty="0" smtClean="0"/>
              <a:t>Semi </a:t>
            </a:r>
            <a:r>
              <a:rPr lang="en-US" dirty="0"/>
              <a:t>Supervised </a:t>
            </a:r>
            <a:r>
              <a:rPr lang="en-US" dirty="0" smtClean="0"/>
              <a:t>Learning</a:t>
            </a:r>
          </a:p>
          <a:p>
            <a:pPr lvl="2"/>
            <a:r>
              <a:rPr lang="en-US" dirty="0" smtClean="0"/>
              <a:t>Self-training</a:t>
            </a:r>
            <a:endParaRPr lang="en-US" dirty="0"/>
          </a:p>
          <a:p>
            <a:pPr lvl="2"/>
            <a:r>
              <a:rPr lang="en-US" dirty="0"/>
              <a:t>Graph based </a:t>
            </a:r>
            <a:r>
              <a:rPr lang="en-US" dirty="0" smtClean="0"/>
              <a:t>SSL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Text </a:t>
            </a:r>
            <a:r>
              <a:rPr lang="en-US" dirty="0"/>
              <a:t>Data </a:t>
            </a:r>
            <a:r>
              <a:rPr lang="en-US" dirty="0" smtClean="0"/>
              <a:t>Augmentation</a:t>
            </a:r>
          </a:p>
          <a:p>
            <a:pPr lvl="2"/>
            <a:r>
              <a:rPr lang="en-US" dirty="0" smtClean="0"/>
              <a:t>Horizontal</a:t>
            </a:r>
          </a:p>
          <a:p>
            <a:pPr lvl="2"/>
            <a:r>
              <a:rPr lang="en-US" dirty="0" smtClean="0"/>
              <a:t>Vertical</a:t>
            </a:r>
          </a:p>
          <a:p>
            <a:pPr lvl="2"/>
            <a:r>
              <a:rPr lang="en-US" dirty="0" smtClean="0"/>
              <a:t>Hypernyms</a:t>
            </a:r>
            <a:endParaRPr lang="en-US" dirty="0"/>
          </a:p>
          <a:p>
            <a:pPr lvl="2"/>
            <a:endParaRPr lang="en-US" dirty="0"/>
          </a:p>
          <a:p>
            <a:r>
              <a:rPr lang="en-US" dirty="0" smtClean="0"/>
              <a:t>Conclusion</a:t>
            </a:r>
          </a:p>
          <a:p>
            <a:endParaRPr lang="en-US" dirty="0" smtClean="0"/>
          </a:p>
          <a:p>
            <a:r>
              <a:rPr lang="en-US" dirty="0" smtClean="0"/>
              <a:t>References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43811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augmentation by synonyms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188" y="6704545"/>
            <a:ext cx="1606550" cy="288925"/>
          </a:xfrm>
        </p:spPr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6738" y="6704545"/>
            <a:ext cx="249237" cy="288925"/>
          </a:xfrm>
        </p:spPr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249677" y="1219200"/>
            <a:ext cx="324800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nice </a:t>
            </a:r>
            <a:r>
              <a:rPr lang="en-US" sz="20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decent</a:t>
            </a:r>
          </a:p>
        </p:txBody>
      </p:sp>
      <p:sp>
        <p:nvSpPr>
          <p:cNvPr id="9" name="Rectangle 8"/>
          <p:cNvSpPr/>
          <p:nvPr/>
        </p:nvSpPr>
        <p:spPr>
          <a:xfrm>
            <a:off x="249677" y="1727258"/>
            <a:ext cx="303480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awful </a:t>
            </a:r>
            <a:r>
              <a:rPr lang="en-US" sz="20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bad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9677" y="2232379"/>
            <a:ext cx="324800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decent </a:t>
            </a:r>
            <a:r>
              <a:rPr lang="en-US" sz="20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nice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619244" y="1096087"/>
            <a:ext cx="4539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+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676952" y="1593495"/>
            <a:ext cx="3385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-</a:t>
            </a:r>
            <a:endParaRPr lang="en-US" sz="36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621445" y="2139643"/>
            <a:ext cx="4667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?</a:t>
            </a:r>
            <a:endParaRPr lang="en-US" sz="36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77" y="2921357"/>
            <a:ext cx="3960558" cy="103128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6948" y="3218926"/>
            <a:ext cx="4482902" cy="73371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4105855"/>
            <a:ext cx="2324100" cy="2352675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 bwMode="auto">
          <a:xfrm>
            <a:off x="360483" y="5720925"/>
            <a:ext cx="1396688" cy="676962"/>
          </a:xfrm>
          <a:prstGeom prst="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2600" y="4096330"/>
            <a:ext cx="2333625" cy="23622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 bwMode="auto">
          <a:xfrm>
            <a:off x="5776896" y="5674474"/>
            <a:ext cx="1378267" cy="723413"/>
          </a:xfrm>
          <a:prstGeom prst="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9863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188" y="6704545"/>
            <a:ext cx="1606550" cy="288925"/>
          </a:xfrm>
        </p:spPr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6738" y="6704545"/>
            <a:ext cx="249237" cy="288925"/>
          </a:xfrm>
        </p:spPr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249677" y="1219200"/>
            <a:ext cx="1010244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nice </a:t>
            </a:r>
            <a:r>
              <a:rPr lang="en-US" sz="20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decent skillful dainty overnice prissy squeamish courteous gracious</a:t>
            </a:r>
          </a:p>
        </p:txBody>
      </p:sp>
      <p:sp>
        <p:nvSpPr>
          <p:cNvPr id="9" name="Rectangle 8"/>
          <p:cNvSpPr/>
          <p:nvPr/>
        </p:nvSpPr>
        <p:spPr>
          <a:xfrm>
            <a:off x="249677" y="1727258"/>
            <a:ext cx="658225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awful </a:t>
            </a:r>
            <a:r>
              <a:rPr lang="en-US" sz="20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dreadful painful terrible nasty awed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9677" y="2232379"/>
            <a:ext cx="675056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decent </a:t>
            </a:r>
            <a:r>
              <a:rPr lang="en-US" sz="20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clean fitting satisfactory acceptable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63007" y="1075508"/>
            <a:ext cx="4539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+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5299" y="1604147"/>
            <a:ext cx="3385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-</a:t>
            </a:r>
            <a:endParaRPr lang="en-US" sz="36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74327" y="2110173"/>
            <a:ext cx="4667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?</a:t>
            </a:r>
            <a:endParaRPr lang="en-US" sz="36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971800"/>
            <a:ext cx="2785583" cy="2876541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 bwMode="auto">
          <a:xfrm>
            <a:off x="1145572" y="4929139"/>
            <a:ext cx="1676400" cy="799613"/>
          </a:xfrm>
          <a:prstGeom prst="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3071861"/>
            <a:ext cx="2792196" cy="2847597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 bwMode="auto">
          <a:xfrm>
            <a:off x="5583538" y="4918019"/>
            <a:ext cx="1600200" cy="815527"/>
          </a:xfrm>
          <a:prstGeom prst="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4696" y="5879288"/>
            <a:ext cx="321113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</a:rPr>
              <a:t>With Horizontal Augmentation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342050" y="5882556"/>
            <a:ext cx="97975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</a:rPr>
              <a:t>Original</a:t>
            </a:r>
          </a:p>
        </p:txBody>
      </p:sp>
    </p:spTree>
    <p:extLst>
      <p:ext uri="{BB962C8B-B14F-4D97-AF65-F5344CB8AC3E}">
        <p14:creationId xmlns:p14="http://schemas.microsoft.com/office/powerpoint/2010/main" val="27463992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DA: Notes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49677" y="1219200"/>
            <a:ext cx="1010244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nice </a:t>
            </a:r>
            <a:r>
              <a:rPr lang="en-US" sz="20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decent skillful dainty overnice prissy squeamish courteous gracious</a:t>
            </a:r>
          </a:p>
        </p:txBody>
      </p:sp>
      <p:sp>
        <p:nvSpPr>
          <p:cNvPr id="9" name="Rectangle 8"/>
          <p:cNvSpPr/>
          <p:nvPr/>
        </p:nvSpPr>
        <p:spPr>
          <a:xfrm>
            <a:off x="249677" y="1727258"/>
            <a:ext cx="658225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awful </a:t>
            </a:r>
            <a:r>
              <a:rPr lang="en-US" sz="20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dreadful painful terrible nasty awed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9677" y="2232379"/>
            <a:ext cx="675056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decent </a:t>
            </a:r>
            <a:r>
              <a:rPr lang="en-US" sz="20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clean fitting satisfactory acceptable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63007" y="1075508"/>
            <a:ext cx="4539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+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5299" y="1604147"/>
            <a:ext cx="3385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-</a:t>
            </a:r>
            <a:endParaRPr lang="en-US" sz="36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74327" y="2110173"/>
            <a:ext cx="4667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?</a:t>
            </a:r>
            <a:endParaRPr lang="en-US" sz="36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3255" y="4372833"/>
            <a:ext cx="8153400" cy="20005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</a:rPr>
              <a:t>Consequences:</a:t>
            </a:r>
          </a:p>
          <a:p>
            <a:endParaRPr lang="en-US" dirty="0" smtClean="0">
              <a:latin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</a:rPr>
              <a:t>In this case training size did not change.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itchFamily="34" charset="0"/>
              </a:rPr>
              <a:t>(no mess with </a:t>
            </a:r>
            <a:r>
              <a:rPr lang="en-US" sz="1600" dirty="0" err="1" smtClean="0">
                <a:latin typeface="Arial" pitchFamily="34" charset="0"/>
              </a:rPr>
              <a:t>tf-idf</a:t>
            </a:r>
            <a:r>
              <a:rPr lang="en-US" sz="1600" dirty="0" smtClean="0">
                <a:latin typeface="Arial" pitchFamily="34" charset="0"/>
              </a:rPr>
              <a:t> and model assumptions)</a:t>
            </a:r>
            <a:endParaRPr lang="en-US" dirty="0">
              <a:latin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</a:rPr>
              <a:t>Increase of dimensionality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</a:rPr>
              <a:t>Possibility of enforcing noise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</a:rPr>
              <a:t>Can capture similar contexts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33255" y="2976810"/>
            <a:ext cx="8153400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</a:rPr>
              <a:t>Possible solutions:</a:t>
            </a:r>
          </a:p>
          <a:p>
            <a:endParaRPr lang="en-US" dirty="0" smtClean="0">
              <a:latin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</a:rPr>
              <a:t>Only include most frequent </a:t>
            </a:r>
            <a:r>
              <a:rPr lang="en-US" dirty="0" err="1" smtClean="0">
                <a:latin typeface="Arial" pitchFamily="34" charset="0"/>
              </a:rPr>
              <a:t>synsets</a:t>
            </a:r>
            <a:endParaRPr lang="en-US" dirty="0" smtClean="0">
              <a:latin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</a:rPr>
              <a:t>Choose </a:t>
            </a:r>
            <a:r>
              <a:rPr lang="en-US" dirty="0" err="1" smtClean="0">
                <a:latin typeface="Arial" pitchFamily="34" charset="0"/>
              </a:rPr>
              <a:t>synsets</a:t>
            </a:r>
            <a:r>
              <a:rPr lang="en-US" dirty="0" smtClean="0">
                <a:latin typeface="Arial" pitchFamily="34" charset="0"/>
              </a:rPr>
              <a:t> randomly </a:t>
            </a:r>
          </a:p>
        </p:txBody>
      </p:sp>
    </p:spTree>
    <p:extLst>
      <p:ext uri="{BB962C8B-B14F-4D97-AF65-F5344CB8AC3E}">
        <p14:creationId xmlns:p14="http://schemas.microsoft.com/office/powerpoint/2010/main" val="10181483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36"/>
          <p:cNvSpPr/>
          <p:nvPr/>
        </p:nvSpPr>
        <p:spPr bwMode="auto">
          <a:xfrm>
            <a:off x="249677" y="4876800"/>
            <a:ext cx="8643498" cy="228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Problem Statement</a:t>
            </a:r>
          </a:p>
          <a:p>
            <a:pPr lvl="1"/>
            <a:r>
              <a:rPr lang="en-US" dirty="0"/>
              <a:t>Text Classification</a:t>
            </a:r>
          </a:p>
          <a:p>
            <a:pPr lvl="1"/>
            <a:r>
              <a:rPr lang="en-US" dirty="0"/>
              <a:t>Expensive training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Domain specific </a:t>
            </a:r>
            <a:endParaRPr lang="en-US" dirty="0"/>
          </a:p>
          <a:p>
            <a:pPr lvl="1"/>
            <a:endParaRPr lang="en-US" dirty="0"/>
          </a:p>
          <a:p>
            <a:pPr marL="0" indent="-258762"/>
            <a:r>
              <a:rPr lang="en-US" dirty="0"/>
              <a:t>Use cases</a:t>
            </a:r>
          </a:p>
          <a:p>
            <a:pPr lvl="1"/>
            <a:r>
              <a:rPr lang="en-US" dirty="0" smtClean="0"/>
              <a:t>News classification project </a:t>
            </a:r>
            <a:r>
              <a:rPr lang="en-US" dirty="0"/>
              <a:t>at Allianz</a:t>
            </a:r>
          </a:p>
          <a:p>
            <a:pPr lvl="1"/>
            <a:r>
              <a:rPr lang="en-US" dirty="0"/>
              <a:t>Legal </a:t>
            </a:r>
            <a:r>
              <a:rPr lang="en-US" dirty="0" smtClean="0"/>
              <a:t>Norm </a:t>
            </a:r>
            <a:r>
              <a:rPr lang="en-US" dirty="0"/>
              <a:t>classification at </a:t>
            </a:r>
            <a:r>
              <a:rPr lang="en-US" dirty="0" err="1" smtClean="0"/>
              <a:t>Sebis</a:t>
            </a:r>
            <a:r>
              <a:rPr lang="en-US" dirty="0" smtClean="0"/>
              <a:t> chair</a:t>
            </a:r>
          </a:p>
          <a:p>
            <a:pPr lvl="1"/>
            <a:r>
              <a:rPr lang="en-US" dirty="0" smtClean="0"/>
              <a:t>Hateful speech classification of tweets</a:t>
            </a:r>
            <a:endParaRPr lang="en-US" dirty="0"/>
          </a:p>
          <a:p>
            <a:endParaRPr lang="en-US" dirty="0"/>
          </a:p>
          <a:p>
            <a:r>
              <a:rPr lang="en-US" dirty="0"/>
              <a:t>Solutions</a:t>
            </a:r>
          </a:p>
          <a:p>
            <a:pPr lvl="1"/>
            <a:r>
              <a:rPr lang="en-US" dirty="0" smtClean="0"/>
              <a:t>Semi </a:t>
            </a:r>
            <a:r>
              <a:rPr lang="en-US" dirty="0"/>
              <a:t>Supervised </a:t>
            </a:r>
            <a:r>
              <a:rPr lang="en-US" dirty="0" smtClean="0"/>
              <a:t>Learning</a:t>
            </a:r>
          </a:p>
          <a:p>
            <a:pPr lvl="2"/>
            <a:r>
              <a:rPr lang="en-US" dirty="0" smtClean="0"/>
              <a:t>Self-training</a:t>
            </a:r>
            <a:endParaRPr lang="en-US" dirty="0"/>
          </a:p>
          <a:p>
            <a:pPr lvl="2"/>
            <a:r>
              <a:rPr lang="en-US" dirty="0"/>
              <a:t>Graph based </a:t>
            </a:r>
            <a:r>
              <a:rPr lang="en-US" dirty="0" smtClean="0"/>
              <a:t>SSL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Text </a:t>
            </a:r>
            <a:r>
              <a:rPr lang="en-US" dirty="0"/>
              <a:t>Data </a:t>
            </a:r>
            <a:r>
              <a:rPr lang="en-US" dirty="0" smtClean="0"/>
              <a:t>Augmentation</a:t>
            </a:r>
          </a:p>
          <a:p>
            <a:pPr lvl="2"/>
            <a:r>
              <a:rPr lang="en-US" dirty="0" smtClean="0"/>
              <a:t>Horizontal</a:t>
            </a:r>
          </a:p>
          <a:p>
            <a:pPr lvl="2"/>
            <a:r>
              <a:rPr lang="en-US" dirty="0" smtClean="0"/>
              <a:t>Vertical</a:t>
            </a:r>
          </a:p>
          <a:p>
            <a:pPr lvl="2"/>
            <a:r>
              <a:rPr lang="en-US" dirty="0" smtClean="0"/>
              <a:t>Hypernyms</a:t>
            </a:r>
            <a:endParaRPr lang="en-US" dirty="0"/>
          </a:p>
          <a:p>
            <a:pPr lvl="2"/>
            <a:endParaRPr lang="en-US" dirty="0"/>
          </a:p>
          <a:p>
            <a:r>
              <a:rPr lang="en-US" dirty="0" smtClean="0"/>
              <a:t>Conclusion</a:t>
            </a:r>
          </a:p>
          <a:p>
            <a:endParaRPr lang="en-US" dirty="0" smtClean="0"/>
          </a:p>
          <a:p>
            <a:r>
              <a:rPr lang="en-US" dirty="0" smtClean="0"/>
              <a:t>References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91603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DA by Synonyms</a:t>
            </a:r>
          </a:p>
        </p:txBody>
      </p:sp>
      <p:sp>
        <p:nvSpPr>
          <p:cNvPr id="8" name="Rectangle 7"/>
          <p:cNvSpPr/>
          <p:nvPr/>
        </p:nvSpPr>
        <p:spPr>
          <a:xfrm>
            <a:off x="240533" y="881212"/>
            <a:ext cx="1736373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</a:t>
            </a:r>
            <a:r>
              <a:rPr lang="en-US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nice</a:t>
            </a:r>
            <a:endParaRPr lang="en-US" sz="1400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0678" y="2397612"/>
            <a:ext cx="182614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</a:t>
            </a:r>
            <a:r>
              <a:rPr lang="en-US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awful</a:t>
            </a:r>
            <a:endParaRPr lang="en-US" sz="1400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1100" y="3457712"/>
            <a:ext cx="1944763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</a:t>
            </a:r>
            <a:r>
              <a:rPr lang="en-US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decent</a:t>
            </a:r>
            <a:endParaRPr lang="en-US" sz="1400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27039" y="809537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+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326" y="2281535"/>
            <a:ext cx="2872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-</a:t>
            </a:r>
            <a:endParaRPr lang="en-US" sz="2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4384" y="3335506"/>
            <a:ext cx="3722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?</a:t>
            </a:r>
            <a:endParaRPr lang="en-US" sz="2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44772" y="1141786"/>
            <a:ext cx="1944763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</a:t>
            </a:r>
            <a:r>
              <a:rPr lang="en-US" sz="140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decent</a:t>
            </a:r>
            <a:endParaRPr lang="en-US" sz="1400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22800" y="1070111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+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49677" y="1382212"/>
            <a:ext cx="1896673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</a:t>
            </a:r>
            <a:r>
              <a:rPr lang="en-US" sz="140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skillful</a:t>
            </a:r>
            <a:endParaRPr lang="en-US" sz="1400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-17895" y="1310537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+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49677" y="1626044"/>
            <a:ext cx="1885453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</a:t>
            </a:r>
            <a:r>
              <a:rPr lang="en-US" sz="140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dainty</a:t>
            </a:r>
            <a:endParaRPr lang="en-US" sz="1400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-17895" y="1554369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+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55380" y="1896010"/>
            <a:ext cx="2084225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</a:t>
            </a:r>
            <a:r>
              <a:rPr lang="en-US" sz="140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gracious</a:t>
            </a:r>
            <a:endParaRPr lang="en-US" sz="1400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-12192" y="1824335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+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59832" y="2617753"/>
            <a:ext cx="205376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</a:t>
            </a:r>
            <a:r>
              <a:rPr lang="en-US" sz="140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dreadful</a:t>
            </a:r>
            <a:endParaRPr lang="en-US" sz="1400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0480" y="2501676"/>
            <a:ext cx="2872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-</a:t>
            </a:r>
            <a:endParaRPr lang="en-US" sz="2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56774" y="2830361"/>
            <a:ext cx="195438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weather is </a:t>
            </a:r>
            <a:r>
              <a:rPr lang="en-US" sz="140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terrible</a:t>
            </a:r>
            <a:endParaRPr lang="en-US" sz="1400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7422" y="2714284"/>
            <a:ext cx="2872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-</a:t>
            </a:r>
            <a:endParaRPr lang="en-US" sz="2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05160" y="1193203"/>
            <a:ext cx="724878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accent1"/>
                </a:solidFill>
                <a:latin typeface="Arial" pitchFamily="34" charset="0"/>
              </a:rPr>
              <a:t>Bingo!!!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3209" y="2617752"/>
            <a:ext cx="3013545" cy="3173447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559150"/>
            <a:ext cx="1926219" cy="1964438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7008829" y="1388697"/>
            <a:ext cx="97975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</a:rPr>
              <a:t>Original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006754" y="3881309"/>
            <a:ext cx="1903085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</a:rPr>
              <a:t>Vertical DA</a:t>
            </a:r>
          </a:p>
          <a:p>
            <a:r>
              <a:rPr lang="en-US" dirty="0" smtClean="0">
                <a:latin typeface="Arial" pitchFamily="34" charset="0"/>
              </a:rPr>
              <a:t>Binary </a:t>
            </a:r>
            <a:r>
              <a:rPr lang="en-US" dirty="0" err="1" smtClean="0">
                <a:latin typeface="Arial" pitchFamily="34" charset="0"/>
              </a:rPr>
              <a:t>vectorizer</a:t>
            </a:r>
            <a:endParaRPr lang="en-US" dirty="0" smtClean="0">
              <a:latin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222455" y="1824335"/>
            <a:ext cx="1102145" cy="573277"/>
          </a:xfrm>
          <a:prstGeom prst="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4191000" y="5334000"/>
            <a:ext cx="2667000" cy="228600"/>
          </a:xfrm>
          <a:prstGeom prst="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8168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Classification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766129" y="2176445"/>
            <a:ext cx="4214775" cy="32585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2" descr="http://icons.iconarchive.com/icons/icons8/ios7/64/Finance-Bill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888" y="2760263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493970" y="2801038"/>
                <a:ext cx="18791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𝑙𝑎𝑏𝑒𝑙𝑒𝑑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𝑑𝑎𝑡𝑎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3970" y="2801038"/>
                <a:ext cx="1879104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508336" y="2667000"/>
                <a:ext cx="1139864" cy="3919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B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𝑇𝑟𝑎𝑖𝑛𝑖𝑛𝑔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8336" y="2667000"/>
                <a:ext cx="1139864" cy="391902"/>
              </a:xfrm>
              <a:prstGeom prst="rect">
                <a:avLst/>
              </a:prstGeom>
              <a:blipFill>
                <a:blip r:embed="rId4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508336" y="3093598"/>
                <a:ext cx="7455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B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𝑇𝑒𝑠𝑡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8336" y="3093598"/>
                <a:ext cx="745525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Left Brace 13"/>
          <p:cNvSpPr/>
          <p:nvPr/>
        </p:nvSpPr>
        <p:spPr>
          <a:xfrm>
            <a:off x="3326319" y="2799672"/>
            <a:ext cx="135452" cy="457200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2" descr="http://icons.iconarchive.com/icons/roundicons/100-free-solid/128/science-ico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106" y="4111116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102262" y="229129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Training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03604" y="4438446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Classifier</a:t>
            </a:r>
            <a:endParaRPr lang="en-US" b="1" dirty="0">
              <a:latin typeface="Arial Black" panose="020B0A040201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854068" y="3892065"/>
                <a:ext cx="1125436" cy="391902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b="1" i="0">
                    <a:solidFill>
                      <a:schemeClr val="bg1"/>
                    </a:solidFill>
                    <a:latin typeface="Cambria Math" panose="02040503050406030204" pitchFamily="18" charset="0"/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BR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𝑇𝑟𝑎𝑖𝑛𝑖𝑛𝑔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068" y="3892065"/>
                <a:ext cx="1125436" cy="391902"/>
              </a:xfrm>
              <a:prstGeom prst="rect">
                <a:avLst/>
              </a:prstGeom>
              <a:blipFill>
                <a:blip r:embed="rId7"/>
                <a:stretch>
                  <a:fillRect b="-74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068068" y="4641881"/>
                <a:ext cx="731098" cy="369332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b="1" i="0">
                    <a:solidFill>
                      <a:schemeClr val="bg1"/>
                    </a:solidFill>
                    <a:latin typeface="Cambria Math" panose="02040503050406030204" pitchFamily="18" charset="0"/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BR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𝑇𝑒𝑠𝑡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8068" y="4641881"/>
                <a:ext cx="731098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/>
          <p:cNvCxnSpPr/>
          <p:nvPr/>
        </p:nvCxnSpPr>
        <p:spPr>
          <a:xfrm>
            <a:off x="1981200" y="4114800"/>
            <a:ext cx="386692" cy="199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828800" y="4653472"/>
            <a:ext cx="393688" cy="147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5" idx="3"/>
            <a:endCxn id="17" idx="1"/>
          </p:cNvCxnSpPr>
          <p:nvPr/>
        </p:nvCxnSpPr>
        <p:spPr>
          <a:xfrm>
            <a:off x="3213506" y="4568317"/>
            <a:ext cx="390098" cy="86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5083258" y="2176445"/>
            <a:ext cx="2990777" cy="32585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4" descr="http://icons.iconarchive.com/icons/iconsmind/outline/128/Robot-2-icon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541" y="3892065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421091" y="4848166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Classifier</a:t>
            </a:r>
            <a:endParaRPr lang="en-US" b="1" dirty="0">
              <a:latin typeface="Arial Black" panose="020B0A04020102020204" pitchFamily="34" charset="0"/>
            </a:endParaRPr>
          </a:p>
        </p:txBody>
      </p:sp>
      <p:pic>
        <p:nvPicPr>
          <p:cNvPr id="26" name="Picture 6" descr="http://icons.iconarchive.com/icons/custom-icon-design/mini-3/48/apple-icon.png"/>
          <p:cNvPicPr>
            <a:picLocks noChangeAspect="1" noChangeArrowheads="1"/>
          </p:cNvPicPr>
          <p:nvPr/>
        </p:nvPicPr>
        <p:blipFill>
          <a:blip r:embed="rId10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723" y="4459493"/>
            <a:ext cx="342900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8" descr="http://icons.iconarchive.com/icons/custom-icon-design/mini-3/48/apple-icon.png"/>
          <p:cNvPicPr>
            <a:picLocks noChangeAspect="1" noChangeArrowheads="1"/>
          </p:cNvPicPr>
          <p:nvPr/>
        </p:nvPicPr>
        <p:blipFill>
          <a:blip r:embed="rId10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723" y="4065533"/>
            <a:ext cx="342900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5181600" y="4369042"/>
                <a:ext cx="1024576" cy="369332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𝒖𝒏𝒔𝒆𝒆𝒏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600" y="4369042"/>
                <a:ext cx="102457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Straight Arrow Connector 28"/>
          <p:cNvCxnSpPr/>
          <p:nvPr/>
        </p:nvCxnSpPr>
        <p:spPr>
          <a:xfrm>
            <a:off x="6324600" y="4507541"/>
            <a:ext cx="3975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622679" y="2314383"/>
            <a:ext cx="1911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Classification</a:t>
            </a:r>
            <a:endParaRPr lang="en-US" b="1" dirty="0">
              <a:latin typeface="Arial Black" panose="020B0A040201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5718376" y="2879549"/>
                <a:ext cx="12345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𝑢𝑛𝑠𝑒𝑒𝑛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8376" y="2879549"/>
                <a:ext cx="1234569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2" descr="http://icons.iconarchive.com/icons/icons8/ios7/64/Finance-Bill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401" y="2835615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6858000" y="2874070"/>
                <a:ext cx="12418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𝑢𝑛𝑙𝑎𝑏𝑒𝑙𝑒𝑑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0" y="2874070"/>
                <a:ext cx="1241815" cy="369332"/>
              </a:xfrm>
              <a:prstGeom prst="rect">
                <a:avLst/>
              </a:prstGeom>
              <a:blipFill>
                <a:blip r:embed="rId13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/>
          <p:cNvSpPr txBox="1"/>
          <p:nvPr/>
        </p:nvSpPr>
        <p:spPr>
          <a:xfrm>
            <a:off x="2503624" y="5023158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ML</a:t>
            </a:r>
            <a:endParaRPr lang="en-US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8408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7722" y="1143000"/>
            <a:ext cx="8642350" cy="102802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30</a:t>
            </a:fld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>
            <a:off x="249677" y="2362200"/>
            <a:ext cx="8513323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</a:rPr>
              <a:t>In </a:t>
            </a:r>
            <a:r>
              <a:rPr lang="en-US" dirty="0">
                <a:latin typeface="Arial" pitchFamily="34" charset="0"/>
              </a:rPr>
              <a:t>total </a:t>
            </a:r>
            <a:r>
              <a:rPr lang="en-US" dirty="0" smtClean="0">
                <a:latin typeface="Arial" pitchFamily="34" charset="0"/>
              </a:rPr>
              <a:t>4*2*2*2 </a:t>
            </a:r>
            <a:r>
              <a:rPr lang="en-US" dirty="0">
                <a:latin typeface="Arial" pitchFamily="34" charset="0"/>
              </a:rPr>
              <a:t>= 32 </a:t>
            </a:r>
            <a:r>
              <a:rPr lang="en-US" dirty="0" smtClean="0">
                <a:latin typeface="Arial" pitchFamily="34" charset="0"/>
              </a:rPr>
              <a:t> </a:t>
            </a:r>
            <a:r>
              <a:rPr lang="en-US" dirty="0">
                <a:latin typeface="Arial" pitchFamily="34" charset="0"/>
              </a:rPr>
              <a:t>variation exist for only this sentence.</a:t>
            </a:r>
            <a:endParaRPr lang="en-US" dirty="0" smtClean="0"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00800" y="2392977"/>
            <a:ext cx="2629246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/>
                </a:solidFill>
                <a:latin typeface="Arial" pitchFamily="34" charset="0"/>
              </a:rPr>
              <a:t>Computationally impossible!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9677" y="3200400"/>
            <a:ext cx="8513323" cy="2523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</a:rPr>
              <a:t>Solution:</a:t>
            </a:r>
          </a:p>
          <a:p>
            <a:r>
              <a:rPr lang="en-US" dirty="0">
                <a:latin typeface="Arial" pitchFamily="34" charset="0"/>
              </a:rPr>
              <a:t>	</a:t>
            </a:r>
            <a:r>
              <a:rPr lang="en-US" dirty="0" smtClean="0">
                <a:latin typeface="Arial" pitchFamily="34" charset="0"/>
              </a:rPr>
              <a:t>Choose random r of all possible combination.</a:t>
            </a:r>
          </a:p>
          <a:p>
            <a:endParaRPr lang="en-US" dirty="0">
              <a:latin typeface="Arial" pitchFamily="34" charset="0"/>
            </a:endParaRPr>
          </a:p>
          <a:p>
            <a:r>
              <a:rPr lang="en-US" dirty="0" smtClean="0">
                <a:latin typeface="Arial" pitchFamily="34" charset="0"/>
              </a:rPr>
              <a:t>Consequence:</a:t>
            </a:r>
          </a:p>
          <a:p>
            <a:r>
              <a:rPr lang="en-US" dirty="0">
                <a:latin typeface="Arial" pitchFamily="34" charset="0"/>
              </a:rPr>
              <a:t>	</a:t>
            </a:r>
            <a:r>
              <a:rPr lang="en-US" dirty="0" smtClean="0">
                <a:latin typeface="Arial" pitchFamily="34" charset="0"/>
              </a:rPr>
              <a:t>There is no guarantee anymore to find a match.</a:t>
            </a:r>
          </a:p>
          <a:p>
            <a:endParaRPr lang="en-US" dirty="0">
              <a:latin typeface="Arial" pitchFamily="34" charset="0"/>
            </a:endParaRPr>
          </a:p>
          <a:p>
            <a:r>
              <a:rPr lang="en-US" dirty="0" smtClean="0">
                <a:latin typeface="Arial" pitchFamily="34" charset="0"/>
              </a:rPr>
              <a:t>Notes:</a:t>
            </a:r>
          </a:p>
          <a:p>
            <a:r>
              <a:rPr lang="en-US" dirty="0">
                <a:latin typeface="Arial" pitchFamily="34" charset="0"/>
              </a:rPr>
              <a:t>	</a:t>
            </a:r>
            <a:r>
              <a:rPr lang="en-US" sz="1400" dirty="0" smtClean="0">
                <a:latin typeface="Arial" pitchFamily="34" charset="0"/>
              </a:rPr>
              <a:t>Both dimensionality and data size are increased</a:t>
            </a:r>
          </a:p>
          <a:p>
            <a:r>
              <a:rPr lang="en-US" sz="1400" dirty="0">
                <a:latin typeface="Arial" pitchFamily="34" charset="0"/>
              </a:rPr>
              <a:t>	</a:t>
            </a:r>
            <a:r>
              <a:rPr lang="en-US" sz="1400" dirty="0" smtClean="0">
                <a:latin typeface="Arial" pitchFamily="34" charset="0"/>
              </a:rPr>
              <a:t>Augmented set should not appear in the test set (customized cross validation required)</a:t>
            </a:r>
          </a:p>
        </p:txBody>
      </p:sp>
    </p:spTree>
    <p:extLst>
      <p:ext uri="{BB962C8B-B14F-4D97-AF65-F5344CB8AC3E}">
        <p14:creationId xmlns:p14="http://schemas.microsoft.com/office/powerpoint/2010/main" val="24133782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TF-IDF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Model Assumptions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important consequences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31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2209800"/>
            <a:ext cx="4352925" cy="6953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14" y="3200400"/>
            <a:ext cx="8982075" cy="1666875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 bwMode="auto">
          <a:xfrm>
            <a:off x="6486525" y="2438400"/>
            <a:ext cx="1882774" cy="914400"/>
          </a:xfrm>
          <a:prstGeom prst="straightConnector1">
            <a:avLst/>
          </a:prstGeom>
          <a:ln>
            <a:solidFill>
              <a:srgbClr val="FF0000">
                <a:alpha val="50000"/>
              </a:srgb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 bwMode="auto">
          <a:xfrm flipH="1">
            <a:off x="2410264" y="2819400"/>
            <a:ext cx="713936" cy="728663"/>
          </a:xfrm>
          <a:prstGeom prst="straightConnector1">
            <a:avLst/>
          </a:prstGeom>
          <a:ln>
            <a:solidFill>
              <a:srgbClr val="FF0000">
                <a:alpha val="50000"/>
              </a:srgb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11204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TF-IDF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Model Assumptions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Dangerous consequences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32</a:t>
            </a:fld>
            <a:endParaRPr lang="de-DE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t="5262" b="67111"/>
          <a:stretch/>
        </p:blipFill>
        <p:spPr>
          <a:xfrm>
            <a:off x="2057400" y="2197319"/>
            <a:ext cx="5486400" cy="293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650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TF-IDF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Model Assumptions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Dangerous consequences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33</a:t>
            </a:fld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-3" t="44060" r="8" b="28754"/>
          <a:stretch/>
        </p:blipFill>
        <p:spPr>
          <a:xfrm>
            <a:off x="1981200" y="2286000"/>
            <a:ext cx="5486400" cy="2892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7976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36"/>
          <p:cNvSpPr/>
          <p:nvPr/>
        </p:nvSpPr>
        <p:spPr bwMode="auto">
          <a:xfrm>
            <a:off x="249677" y="5105400"/>
            <a:ext cx="8643498" cy="228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Problem Statement</a:t>
            </a:r>
          </a:p>
          <a:p>
            <a:pPr lvl="1"/>
            <a:r>
              <a:rPr lang="en-US" dirty="0"/>
              <a:t>Text Classification</a:t>
            </a:r>
          </a:p>
          <a:p>
            <a:pPr lvl="1"/>
            <a:r>
              <a:rPr lang="en-US" dirty="0"/>
              <a:t>Expensive training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Domain specific </a:t>
            </a:r>
            <a:endParaRPr lang="en-US" dirty="0"/>
          </a:p>
          <a:p>
            <a:pPr lvl="1"/>
            <a:endParaRPr lang="en-US" dirty="0"/>
          </a:p>
          <a:p>
            <a:pPr marL="0" indent="-258762"/>
            <a:r>
              <a:rPr lang="en-US" dirty="0"/>
              <a:t>Use cases</a:t>
            </a:r>
          </a:p>
          <a:p>
            <a:pPr lvl="1"/>
            <a:r>
              <a:rPr lang="en-US" dirty="0" smtClean="0"/>
              <a:t>News classification project </a:t>
            </a:r>
            <a:r>
              <a:rPr lang="en-US" dirty="0"/>
              <a:t>at Allianz</a:t>
            </a:r>
          </a:p>
          <a:p>
            <a:pPr lvl="1"/>
            <a:r>
              <a:rPr lang="en-US" dirty="0"/>
              <a:t>Legal </a:t>
            </a:r>
            <a:r>
              <a:rPr lang="en-US" dirty="0" smtClean="0"/>
              <a:t>Norm </a:t>
            </a:r>
            <a:r>
              <a:rPr lang="en-US" dirty="0"/>
              <a:t>classification at </a:t>
            </a:r>
            <a:r>
              <a:rPr lang="en-US" dirty="0" err="1" smtClean="0"/>
              <a:t>Sebis</a:t>
            </a:r>
            <a:r>
              <a:rPr lang="en-US" dirty="0" smtClean="0"/>
              <a:t> chair</a:t>
            </a:r>
          </a:p>
          <a:p>
            <a:pPr lvl="1"/>
            <a:r>
              <a:rPr lang="en-US" dirty="0" smtClean="0"/>
              <a:t>Hateful speech classification of tweets</a:t>
            </a:r>
            <a:endParaRPr lang="en-US" dirty="0"/>
          </a:p>
          <a:p>
            <a:endParaRPr lang="en-US" dirty="0"/>
          </a:p>
          <a:p>
            <a:r>
              <a:rPr lang="en-US" dirty="0"/>
              <a:t>Solutions</a:t>
            </a:r>
          </a:p>
          <a:p>
            <a:pPr lvl="1"/>
            <a:r>
              <a:rPr lang="en-US" dirty="0" smtClean="0"/>
              <a:t>Semi </a:t>
            </a:r>
            <a:r>
              <a:rPr lang="en-US" dirty="0"/>
              <a:t>Supervised </a:t>
            </a:r>
            <a:r>
              <a:rPr lang="en-US" dirty="0" smtClean="0"/>
              <a:t>Learning</a:t>
            </a:r>
          </a:p>
          <a:p>
            <a:pPr lvl="2"/>
            <a:r>
              <a:rPr lang="en-US" dirty="0" smtClean="0"/>
              <a:t>Self-training</a:t>
            </a:r>
            <a:endParaRPr lang="en-US" dirty="0"/>
          </a:p>
          <a:p>
            <a:pPr lvl="2"/>
            <a:r>
              <a:rPr lang="en-US" dirty="0"/>
              <a:t>Graph based </a:t>
            </a:r>
            <a:r>
              <a:rPr lang="en-US" dirty="0" smtClean="0"/>
              <a:t>SSL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Text </a:t>
            </a:r>
            <a:r>
              <a:rPr lang="en-US" dirty="0"/>
              <a:t>Data </a:t>
            </a:r>
            <a:r>
              <a:rPr lang="en-US" dirty="0" smtClean="0"/>
              <a:t>Augmentation</a:t>
            </a:r>
          </a:p>
          <a:p>
            <a:pPr lvl="2"/>
            <a:r>
              <a:rPr lang="en-US" dirty="0" smtClean="0"/>
              <a:t>Horizontal</a:t>
            </a:r>
          </a:p>
          <a:p>
            <a:pPr lvl="2"/>
            <a:r>
              <a:rPr lang="en-US" dirty="0" smtClean="0"/>
              <a:t>Vertical</a:t>
            </a:r>
          </a:p>
          <a:p>
            <a:pPr lvl="2"/>
            <a:r>
              <a:rPr lang="en-US" dirty="0" smtClean="0"/>
              <a:t>Hypernyms</a:t>
            </a:r>
            <a:endParaRPr lang="en-US" dirty="0"/>
          </a:p>
          <a:p>
            <a:pPr lvl="2"/>
            <a:endParaRPr lang="en-US" dirty="0"/>
          </a:p>
          <a:p>
            <a:r>
              <a:rPr lang="en-US" dirty="0" smtClean="0"/>
              <a:t>Conclusion</a:t>
            </a:r>
          </a:p>
          <a:p>
            <a:endParaRPr lang="en-US" dirty="0" smtClean="0"/>
          </a:p>
          <a:p>
            <a:r>
              <a:rPr lang="en-US" dirty="0" smtClean="0"/>
              <a:t>References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30403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664" y="1371600"/>
            <a:ext cx="8642350" cy="110401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 with Hypernyms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35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3200400"/>
            <a:ext cx="3621504" cy="2308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</a:rPr>
              <a:t>Dimensionality decreases</a:t>
            </a:r>
          </a:p>
          <a:p>
            <a:r>
              <a:rPr lang="en-US" dirty="0" smtClean="0">
                <a:latin typeface="Arial" pitchFamily="34" charset="0"/>
              </a:rPr>
              <a:t>Less chance of enforcing noise</a:t>
            </a:r>
          </a:p>
          <a:p>
            <a:r>
              <a:rPr lang="en-US" dirty="0" smtClean="0">
                <a:latin typeface="Arial" pitchFamily="34" charset="0"/>
              </a:rPr>
              <a:t>No mess with model assumptions</a:t>
            </a:r>
          </a:p>
          <a:p>
            <a:endParaRPr lang="en-US" dirty="0">
              <a:latin typeface="Arial" pitchFamily="34" charset="0"/>
            </a:endParaRPr>
          </a:p>
          <a:p>
            <a:r>
              <a:rPr lang="en-US" dirty="0" smtClean="0">
                <a:latin typeface="Arial" pitchFamily="34" charset="0"/>
              </a:rPr>
              <a:t>But: </a:t>
            </a:r>
          </a:p>
          <a:p>
            <a:r>
              <a:rPr lang="en-US" dirty="0" smtClean="0">
                <a:latin typeface="Arial" pitchFamily="34" charset="0"/>
              </a:rPr>
              <a:t>Hypernyms set are limited</a:t>
            </a:r>
          </a:p>
          <a:p>
            <a:r>
              <a:rPr lang="en-US" dirty="0" smtClean="0">
                <a:latin typeface="Arial" pitchFamily="34" charset="0"/>
              </a:rPr>
              <a:t>Only nouns are supported</a:t>
            </a:r>
          </a:p>
          <a:p>
            <a:r>
              <a:rPr lang="en-US" dirty="0" smtClean="0">
                <a:latin typeface="Arial" pitchFamily="34" charset="0"/>
              </a:rPr>
              <a:t>And…(next slide)</a:t>
            </a:r>
          </a:p>
        </p:txBody>
      </p:sp>
    </p:spTree>
    <p:extLst>
      <p:ext uri="{BB962C8B-B14F-4D97-AF65-F5344CB8AC3E}">
        <p14:creationId xmlns:p14="http://schemas.microsoft.com/office/powerpoint/2010/main" val="30662200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Semantics are more complex when it comes to informal speech(e.g. sarcasm, jokes..)</a:t>
            </a:r>
          </a:p>
          <a:p>
            <a:endParaRPr lang="en-US" dirty="0"/>
          </a:p>
          <a:p>
            <a:r>
              <a:rPr lang="en-US" dirty="0" smtClean="0"/>
              <a:t>Hateful speech: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36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516" y="3124200"/>
            <a:ext cx="6730671" cy="65246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852953" y="3407331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660099"/>
                </a:solidFill>
                <a:latin typeface="Roboto"/>
                <a:hlinkClick r:id="rId3"/>
              </a:rPr>
              <a:t>😂</a:t>
            </a:r>
            <a:endParaRPr lang="en-US" b="0" i="0" u="none" strike="noStrike" dirty="0">
              <a:solidFill>
                <a:srgbClr val="660099"/>
              </a:solidFill>
              <a:effectLst/>
              <a:latin typeface="Roboto"/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19219594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7400" y="2209800"/>
            <a:ext cx="4648200" cy="236879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finally, the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6306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36"/>
          <p:cNvSpPr/>
          <p:nvPr/>
        </p:nvSpPr>
        <p:spPr bwMode="auto">
          <a:xfrm>
            <a:off x="249677" y="5486400"/>
            <a:ext cx="8643498" cy="5334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Problem Statement</a:t>
            </a:r>
          </a:p>
          <a:p>
            <a:pPr lvl="1"/>
            <a:r>
              <a:rPr lang="en-US" dirty="0"/>
              <a:t>Text Classification</a:t>
            </a:r>
          </a:p>
          <a:p>
            <a:pPr lvl="1"/>
            <a:r>
              <a:rPr lang="en-US" dirty="0"/>
              <a:t>Expensive training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Domain specific </a:t>
            </a:r>
            <a:endParaRPr lang="en-US" dirty="0"/>
          </a:p>
          <a:p>
            <a:pPr lvl="1"/>
            <a:endParaRPr lang="en-US" dirty="0"/>
          </a:p>
          <a:p>
            <a:pPr marL="0" indent="-258762"/>
            <a:r>
              <a:rPr lang="en-US" dirty="0"/>
              <a:t>Use cases</a:t>
            </a:r>
          </a:p>
          <a:p>
            <a:pPr lvl="1"/>
            <a:r>
              <a:rPr lang="en-US" dirty="0" smtClean="0"/>
              <a:t>News classification project </a:t>
            </a:r>
            <a:r>
              <a:rPr lang="en-US" dirty="0"/>
              <a:t>at Allianz</a:t>
            </a:r>
          </a:p>
          <a:p>
            <a:pPr lvl="1"/>
            <a:r>
              <a:rPr lang="en-US" dirty="0"/>
              <a:t>Legal </a:t>
            </a:r>
            <a:r>
              <a:rPr lang="en-US" dirty="0" smtClean="0"/>
              <a:t>Norm </a:t>
            </a:r>
            <a:r>
              <a:rPr lang="en-US" dirty="0"/>
              <a:t>classification at </a:t>
            </a:r>
            <a:r>
              <a:rPr lang="en-US" dirty="0" smtClean="0"/>
              <a:t>SEBIS chair</a:t>
            </a:r>
          </a:p>
          <a:p>
            <a:pPr lvl="1"/>
            <a:r>
              <a:rPr lang="en-US" dirty="0" smtClean="0"/>
              <a:t>Hateful speech classification of tweets,GermEval18</a:t>
            </a:r>
            <a:endParaRPr lang="en-US" dirty="0"/>
          </a:p>
          <a:p>
            <a:endParaRPr lang="en-US" dirty="0"/>
          </a:p>
          <a:p>
            <a:r>
              <a:rPr lang="en-US" dirty="0"/>
              <a:t>Solutions</a:t>
            </a:r>
          </a:p>
          <a:p>
            <a:pPr lvl="1"/>
            <a:r>
              <a:rPr lang="en-US" dirty="0" smtClean="0"/>
              <a:t>Semi </a:t>
            </a:r>
            <a:r>
              <a:rPr lang="en-US" dirty="0"/>
              <a:t>Supervised </a:t>
            </a:r>
            <a:r>
              <a:rPr lang="en-US" dirty="0" smtClean="0"/>
              <a:t>Learning</a:t>
            </a:r>
          </a:p>
          <a:p>
            <a:pPr lvl="2"/>
            <a:r>
              <a:rPr lang="en-US" dirty="0" smtClean="0"/>
              <a:t>Self-training</a:t>
            </a:r>
            <a:endParaRPr lang="en-US" dirty="0"/>
          </a:p>
          <a:p>
            <a:pPr lvl="2"/>
            <a:r>
              <a:rPr lang="en-US" dirty="0"/>
              <a:t>Graph based </a:t>
            </a:r>
            <a:r>
              <a:rPr lang="en-US" dirty="0" smtClean="0"/>
              <a:t>SSL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Text </a:t>
            </a:r>
            <a:r>
              <a:rPr lang="en-US" dirty="0"/>
              <a:t>Data </a:t>
            </a:r>
            <a:r>
              <a:rPr lang="en-US" dirty="0" smtClean="0"/>
              <a:t>Augmentation</a:t>
            </a:r>
          </a:p>
          <a:p>
            <a:pPr lvl="2"/>
            <a:r>
              <a:rPr lang="en-US" dirty="0" smtClean="0"/>
              <a:t>Horizontal</a:t>
            </a:r>
          </a:p>
          <a:p>
            <a:pPr lvl="2"/>
            <a:r>
              <a:rPr lang="en-US" dirty="0" smtClean="0"/>
              <a:t>Vertical</a:t>
            </a:r>
          </a:p>
          <a:p>
            <a:pPr lvl="2"/>
            <a:r>
              <a:rPr lang="en-US" dirty="0" smtClean="0"/>
              <a:t>Hypernyms</a:t>
            </a:r>
            <a:endParaRPr lang="en-US" dirty="0"/>
          </a:p>
          <a:p>
            <a:pPr lvl="2"/>
            <a:endParaRPr lang="en-US" dirty="0"/>
          </a:p>
          <a:p>
            <a:r>
              <a:rPr lang="en-US" dirty="0" smtClean="0"/>
              <a:t>Conclusion</a:t>
            </a:r>
          </a:p>
          <a:p>
            <a:endParaRPr lang="en-US" dirty="0" smtClean="0"/>
          </a:p>
          <a:p>
            <a:r>
              <a:rPr lang="en-US" dirty="0" smtClean="0"/>
              <a:t>References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50389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L</a:t>
            </a:r>
            <a:r>
              <a:rPr lang="en-US" dirty="0" smtClean="0"/>
              <a:t>abel propagation</a:t>
            </a:r>
          </a:p>
          <a:p>
            <a:pPr marL="642937" lvl="1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The vanilla LP </a:t>
            </a:r>
            <a:r>
              <a:rPr lang="en-US" dirty="0" smtClean="0">
                <a:solidFill>
                  <a:srgbClr val="FF0000"/>
                </a:solidFill>
              </a:rPr>
              <a:t>could </a:t>
            </a:r>
            <a:r>
              <a:rPr lang="en-US" dirty="0">
                <a:solidFill>
                  <a:srgbClr val="FF0000"/>
                </a:solidFill>
              </a:rPr>
              <a:t>not</a:t>
            </a:r>
            <a:r>
              <a:rPr lang="en-US" dirty="0"/>
              <a:t> reach the best performances in all three data sets. </a:t>
            </a:r>
            <a:endParaRPr lang="en-US" dirty="0" smtClean="0"/>
          </a:p>
          <a:p>
            <a:pPr marL="642937" lvl="1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We hypothesized, it </a:t>
            </a:r>
            <a:r>
              <a:rPr lang="en-US" dirty="0"/>
              <a:t>is very sensitive to the parameters and </a:t>
            </a:r>
            <a:r>
              <a:rPr lang="en-US" dirty="0" smtClean="0"/>
              <a:t>noise </a:t>
            </a:r>
            <a:r>
              <a:rPr lang="en-US" dirty="0"/>
              <a:t>compared to classical linear models</a:t>
            </a:r>
            <a:r>
              <a:rPr lang="en-US" dirty="0" smtClean="0"/>
              <a:t>.</a:t>
            </a: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Self-training </a:t>
            </a:r>
          </a:p>
          <a:p>
            <a:pPr marL="642937" lvl="1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en-US" dirty="0"/>
              <a:t>consideration of a </a:t>
            </a:r>
            <a:r>
              <a:rPr lang="en-US" b="1" dirty="0"/>
              <a:t>threshold</a:t>
            </a:r>
            <a:r>
              <a:rPr lang="en-US" dirty="0"/>
              <a:t> can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increase the performance</a:t>
            </a:r>
            <a:r>
              <a:rPr lang="en-US" dirty="0"/>
              <a:t> and enables the model to take advantage of a vast number of unlabeled data. </a:t>
            </a:r>
            <a:endParaRPr lang="en-US" dirty="0" smtClean="0"/>
          </a:p>
          <a:p>
            <a:pPr marL="642937" lvl="1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W</a:t>
            </a:r>
            <a:r>
              <a:rPr lang="en-US" b="1" dirty="0" smtClean="0"/>
              <a:t>ithout</a:t>
            </a:r>
            <a:r>
              <a:rPr lang="en-US" dirty="0" smtClean="0"/>
              <a:t> </a:t>
            </a:r>
            <a:r>
              <a:rPr lang="en-US" dirty="0"/>
              <a:t>a </a:t>
            </a:r>
            <a:r>
              <a:rPr lang="en-US" b="1" dirty="0"/>
              <a:t>threshold</a:t>
            </a:r>
            <a:r>
              <a:rPr lang="en-US" dirty="0"/>
              <a:t> has undoubtedly a </a:t>
            </a:r>
            <a:r>
              <a:rPr lang="en-US" dirty="0">
                <a:solidFill>
                  <a:srgbClr val="FF0000"/>
                </a:solidFill>
              </a:rPr>
              <a:t>negative</a:t>
            </a:r>
            <a:r>
              <a:rPr lang="en-US" dirty="0"/>
              <a:t> impact. </a:t>
            </a:r>
            <a:endParaRPr lang="en-US" dirty="0" smtClean="0"/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Text data augmentation:</a:t>
            </a:r>
          </a:p>
          <a:p>
            <a:pPr marL="642937" lvl="1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Horizontal </a:t>
            </a:r>
            <a:r>
              <a:rPr lang="en-US" b="1" dirty="0"/>
              <a:t>data augmentation</a:t>
            </a:r>
            <a:r>
              <a:rPr lang="en-US" dirty="0"/>
              <a:t> </a:t>
            </a:r>
            <a:r>
              <a:rPr lang="en-US" dirty="0" smtClean="0"/>
              <a:t>enforces </a:t>
            </a:r>
            <a:r>
              <a:rPr lang="en-US" dirty="0"/>
              <a:t>more irrelevant data which causes a </a:t>
            </a:r>
            <a:r>
              <a:rPr lang="en-US" dirty="0">
                <a:solidFill>
                  <a:srgbClr val="FF0000"/>
                </a:solidFill>
              </a:rPr>
              <a:t>negative impact</a:t>
            </a:r>
            <a:r>
              <a:rPr lang="en-US" dirty="0"/>
              <a:t> on classification</a:t>
            </a:r>
            <a:r>
              <a:rPr lang="en-US" dirty="0" smtClean="0"/>
              <a:t>.</a:t>
            </a:r>
          </a:p>
          <a:p>
            <a:pPr marL="642937" lvl="1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Vertical </a:t>
            </a:r>
            <a:r>
              <a:rPr lang="en-US" b="1" dirty="0"/>
              <a:t>data augmentation</a:t>
            </a:r>
            <a:r>
              <a:rPr lang="en-US" dirty="0"/>
              <a:t> affects the </a:t>
            </a:r>
            <a:r>
              <a:rPr lang="en-US" dirty="0" err="1"/>
              <a:t>vectorizer</a:t>
            </a:r>
            <a:r>
              <a:rPr lang="en-US" dirty="0"/>
              <a:t> technique and model assumptions</a:t>
            </a:r>
            <a:r>
              <a:rPr lang="en-US" dirty="0" smtClean="0"/>
              <a:t>.</a:t>
            </a:r>
          </a:p>
          <a:p>
            <a:pPr marL="642937" lvl="1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In </a:t>
            </a:r>
            <a:r>
              <a:rPr lang="en-US" b="1" dirty="0" smtClean="0"/>
              <a:t>formal contexts</a:t>
            </a:r>
            <a:r>
              <a:rPr lang="en-US" dirty="0" smtClean="0"/>
              <a:t>, </a:t>
            </a:r>
            <a:r>
              <a:rPr lang="en-US" b="1" dirty="0" smtClean="0"/>
              <a:t>vertical DA and hypernyms</a:t>
            </a:r>
            <a:r>
              <a:rPr lang="en-US" dirty="0" smtClean="0"/>
              <a:t> are shown to be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effective</a:t>
            </a:r>
            <a:r>
              <a:rPr lang="en-US" dirty="0" smtClean="0"/>
              <a:t>.</a:t>
            </a:r>
          </a:p>
          <a:p>
            <a:pPr marL="642937" lvl="1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However in </a:t>
            </a:r>
            <a:r>
              <a:rPr lang="en-US" b="1" dirty="0" smtClean="0"/>
              <a:t>informal contexts</a:t>
            </a:r>
            <a:r>
              <a:rPr lang="en-US" dirty="0" smtClean="0"/>
              <a:t>, thesaurus-based methods </a:t>
            </a:r>
            <a:r>
              <a:rPr lang="en-US" dirty="0" smtClean="0">
                <a:solidFill>
                  <a:srgbClr val="FF0000"/>
                </a:solidFill>
              </a:rPr>
              <a:t>do not perform</a:t>
            </a:r>
            <a:r>
              <a:rPr lang="en-US" dirty="0" smtClean="0"/>
              <a:t> well due to complexity of semantics.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83110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0827" y="981076"/>
            <a:ext cx="3254374" cy="5400675"/>
          </a:xfrm>
        </p:spPr>
        <p:txBody>
          <a:bodyPr/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Labeled Data: 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b="1" u="sng" dirty="0"/>
              <a:t>More</a:t>
            </a:r>
            <a:r>
              <a:rPr lang="en-US" sz="1600" dirty="0"/>
              <a:t>, The Better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However: 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US" sz="1600" b="1" u="sng" dirty="0" smtClean="0"/>
              <a:t>Expensive</a:t>
            </a:r>
            <a:r>
              <a:rPr lang="en-US" sz="1600" dirty="0" smtClean="0"/>
              <a:t> </a:t>
            </a:r>
            <a:r>
              <a:rPr lang="en-US" sz="1600" dirty="0"/>
              <a:t>and </a:t>
            </a:r>
            <a:r>
              <a:rPr lang="en-US" sz="1600" b="1" u="sng" dirty="0"/>
              <a:t>Scarce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On the other hand, 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US" sz="1600" b="1" u="sng" dirty="0" smtClean="0"/>
              <a:t>Vast </a:t>
            </a:r>
            <a:r>
              <a:rPr lang="en-US" sz="1600" b="1" u="sng" dirty="0"/>
              <a:t>amount of unlabeled </a:t>
            </a:r>
            <a:r>
              <a:rPr lang="en-US" sz="1600" b="1" u="sng" dirty="0" smtClean="0"/>
              <a:t>data</a:t>
            </a:r>
            <a:endParaRPr lang="en-US" sz="1600" b="1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Curse of Supervised Methods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grpSp>
        <p:nvGrpSpPr>
          <p:cNvPr id="12" name="Group 11"/>
          <p:cNvGrpSpPr/>
          <p:nvPr/>
        </p:nvGrpSpPr>
        <p:grpSpPr>
          <a:xfrm>
            <a:off x="4952996" y="1625599"/>
            <a:ext cx="1463040" cy="812800"/>
            <a:chOff x="1447796" y="736599"/>
            <a:chExt cx="1463040" cy="812800"/>
          </a:xfrm>
        </p:grpSpPr>
        <p:sp>
          <p:nvSpPr>
            <p:cNvPr id="24" name="Rounded Rectangle 23"/>
            <p:cNvSpPr/>
            <p:nvPr/>
          </p:nvSpPr>
          <p:spPr>
            <a:xfrm>
              <a:off x="1447796" y="736599"/>
              <a:ext cx="1463040" cy="8128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Rounded Rectangle 4"/>
            <p:cNvSpPr txBox="1"/>
            <p:nvPr/>
          </p:nvSpPr>
          <p:spPr>
            <a:xfrm>
              <a:off x="1471602" y="760405"/>
              <a:ext cx="1415428" cy="7651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kern="1200" dirty="0" smtClean="0"/>
                <a:t>Labeled</a:t>
              </a:r>
              <a:endParaRPr lang="en-US" sz="2100" kern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857998" y="1625599"/>
            <a:ext cx="1463040" cy="812800"/>
            <a:chOff x="3352798" y="736599"/>
            <a:chExt cx="1463040" cy="812800"/>
          </a:xfrm>
        </p:grpSpPr>
        <p:sp>
          <p:nvSpPr>
            <p:cNvPr id="22" name="Rounded Rectangle 21"/>
            <p:cNvSpPr/>
            <p:nvPr/>
          </p:nvSpPr>
          <p:spPr>
            <a:xfrm>
              <a:off x="3352798" y="736599"/>
              <a:ext cx="1463040" cy="8128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Rounded Rectangle 6"/>
            <p:cNvSpPr txBox="1"/>
            <p:nvPr/>
          </p:nvSpPr>
          <p:spPr>
            <a:xfrm>
              <a:off x="3376604" y="760405"/>
              <a:ext cx="1415428" cy="7651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kern="1200" dirty="0" smtClean="0"/>
                <a:t>Unlabeled</a:t>
              </a:r>
              <a:endParaRPr lang="en-US" sz="2100" kern="1200" dirty="0"/>
            </a:p>
          </p:txBody>
        </p:sp>
      </p:grpSp>
      <p:sp>
        <p:nvSpPr>
          <p:cNvPr id="14" name="Isosceles Triangle 13"/>
          <p:cNvSpPr/>
          <p:nvPr/>
        </p:nvSpPr>
        <p:spPr>
          <a:xfrm>
            <a:off x="6248400" y="4343400"/>
            <a:ext cx="609600" cy="609600"/>
          </a:xfrm>
          <a:prstGeom prst="triangle">
            <a:avLst/>
          </a:pr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Rectangle 14"/>
          <p:cNvSpPr/>
          <p:nvPr/>
        </p:nvSpPr>
        <p:spPr>
          <a:xfrm rot="304353">
            <a:off x="4724400" y="4088180"/>
            <a:ext cx="3657600" cy="247091"/>
          </a:xfrm>
          <a:prstGeom prst="rect">
            <a:avLst/>
          </a:pr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6" name="Group 15"/>
          <p:cNvGrpSpPr/>
          <p:nvPr/>
        </p:nvGrpSpPr>
        <p:grpSpPr>
          <a:xfrm>
            <a:off x="5272553" y="3505200"/>
            <a:ext cx="457200" cy="457204"/>
            <a:chOff x="1767353" y="2614615"/>
            <a:chExt cx="457200" cy="457204"/>
          </a:xfrm>
        </p:grpSpPr>
        <p:sp>
          <p:nvSpPr>
            <p:cNvPr id="20" name="Oval 19"/>
            <p:cNvSpPr/>
            <p:nvPr/>
          </p:nvSpPr>
          <p:spPr>
            <a:xfrm>
              <a:off x="1767353" y="2614615"/>
              <a:ext cx="457200" cy="45720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Oval 10"/>
            <p:cNvSpPr txBox="1"/>
            <p:nvPr/>
          </p:nvSpPr>
          <p:spPr>
            <a:xfrm>
              <a:off x="1834308" y="2681571"/>
              <a:ext cx="323290" cy="3232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 smtClean="0"/>
                <a:t> </a:t>
              </a:r>
              <a:endParaRPr lang="en-US" sz="1500" kern="12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116385" y="3270410"/>
            <a:ext cx="822960" cy="822960"/>
            <a:chOff x="3637286" y="2184389"/>
            <a:chExt cx="914400" cy="914408"/>
          </a:xfrm>
        </p:grpSpPr>
        <p:sp>
          <p:nvSpPr>
            <p:cNvPr id="18" name="Oval 17"/>
            <p:cNvSpPr/>
            <p:nvPr/>
          </p:nvSpPr>
          <p:spPr>
            <a:xfrm>
              <a:off x="3637286" y="2184389"/>
              <a:ext cx="914400" cy="91440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Oval 12"/>
            <p:cNvSpPr txBox="1"/>
            <p:nvPr/>
          </p:nvSpPr>
          <p:spPr>
            <a:xfrm>
              <a:off x="3771197" y="2318301"/>
              <a:ext cx="646578" cy="646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 smtClean="0"/>
                <a:t> </a:t>
              </a:r>
              <a:endParaRPr lang="en-US" sz="15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125535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Rot by="600000">
                                      <p:cBhvr>
                                        <p:cTn id="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5E-6 -4.44444E-6 L -0.00156 -0.02824 " pathEditMode="relative" rAng="0" ptsTypes="AA">
                                      <p:cBhvr>
                                        <p:cTn id="8" dur="5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-141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250825" y="685800"/>
            <a:ext cx="8642350" cy="5400675"/>
          </a:xfrm>
        </p:spPr>
        <p:txBody>
          <a:bodyPr>
            <a:noAutofit/>
          </a:bodyPr>
          <a:lstStyle/>
          <a:p>
            <a:pPr algn="just"/>
            <a:r>
              <a:rPr lang="en-US" sz="1200" dirty="0"/>
              <a:t>[1]  Mehdi </a:t>
            </a:r>
            <a:r>
              <a:rPr lang="en-US" sz="1200" dirty="0" err="1"/>
              <a:t>Allahyari</a:t>
            </a:r>
            <a:r>
              <a:rPr lang="en-US" sz="1200" dirty="0"/>
              <a:t>, </a:t>
            </a:r>
            <a:r>
              <a:rPr lang="en-US" sz="1200" dirty="0" err="1"/>
              <a:t>Seyedamin</a:t>
            </a:r>
            <a:r>
              <a:rPr lang="en-US" sz="1200" dirty="0"/>
              <a:t> </a:t>
            </a:r>
            <a:r>
              <a:rPr lang="en-US" sz="1200" dirty="0" err="1"/>
              <a:t>Pouriyeh</a:t>
            </a:r>
            <a:r>
              <a:rPr lang="en-US" sz="1200" dirty="0"/>
              <a:t>, Mehdi </a:t>
            </a:r>
            <a:r>
              <a:rPr lang="en-US" sz="1200" dirty="0" err="1"/>
              <a:t>Assefi</a:t>
            </a:r>
            <a:r>
              <a:rPr lang="en-US" sz="1200" dirty="0"/>
              <a:t>, Saied </a:t>
            </a:r>
            <a:r>
              <a:rPr lang="en-US" sz="1200" dirty="0" err="1"/>
              <a:t>Safaei</a:t>
            </a:r>
            <a:r>
              <a:rPr lang="en-US" sz="1200" dirty="0"/>
              <a:t>, Elizabeth D </a:t>
            </a:r>
            <a:r>
              <a:rPr lang="en-US" sz="1200" dirty="0" err="1"/>
              <a:t>Trippe</a:t>
            </a:r>
            <a:r>
              <a:rPr lang="en-US" sz="1200" dirty="0"/>
              <a:t>, Juan B Gutierrez, and </a:t>
            </a:r>
            <a:r>
              <a:rPr lang="en-US" sz="1200" dirty="0" err="1"/>
              <a:t>Krys</a:t>
            </a:r>
            <a:r>
              <a:rPr lang="en-US" sz="1200" dirty="0"/>
              <a:t> </a:t>
            </a:r>
            <a:r>
              <a:rPr lang="en-US" sz="1200" dirty="0" err="1"/>
              <a:t>Kochut</a:t>
            </a:r>
            <a:r>
              <a:rPr lang="en-US" sz="1200" dirty="0"/>
              <a:t>. 2017. A brief survey of text mining: </a:t>
            </a:r>
            <a:r>
              <a:rPr lang="en-US" sz="1200" dirty="0" err="1"/>
              <a:t>Classification,clustering</a:t>
            </a:r>
            <a:r>
              <a:rPr lang="en-US" sz="1200" dirty="0"/>
              <a:t> and extraction </a:t>
            </a:r>
            <a:r>
              <a:rPr lang="en-US" sz="1200" dirty="0" err="1"/>
              <a:t>techniques.arXiv</a:t>
            </a:r>
            <a:r>
              <a:rPr lang="en-US" sz="1200" dirty="0"/>
              <a:t> preprint arXiv:1707.02919(2017).</a:t>
            </a:r>
          </a:p>
          <a:p>
            <a:pPr algn="just"/>
            <a:r>
              <a:rPr lang="en-US" sz="1200" dirty="0"/>
              <a:t>[2]  Daniel </a:t>
            </a:r>
            <a:r>
              <a:rPr lang="en-US" sz="1200" dirty="0" err="1"/>
              <a:t>Cer</a:t>
            </a:r>
            <a:r>
              <a:rPr lang="en-US" sz="1200" dirty="0"/>
              <a:t>, </a:t>
            </a:r>
            <a:r>
              <a:rPr lang="en-US" sz="1200" dirty="0" err="1"/>
              <a:t>Yinfei</a:t>
            </a:r>
            <a:r>
              <a:rPr lang="en-US" sz="1200" dirty="0"/>
              <a:t> Yang, Sheng-</a:t>
            </a:r>
            <a:r>
              <a:rPr lang="en-US" sz="1200" dirty="0" err="1"/>
              <a:t>yi</a:t>
            </a:r>
            <a:r>
              <a:rPr lang="en-US" sz="1200" dirty="0"/>
              <a:t> Kong, Nan Hua, Nicole </a:t>
            </a:r>
            <a:r>
              <a:rPr lang="en-US" sz="1200" dirty="0" err="1"/>
              <a:t>Limtiaco</a:t>
            </a:r>
            <a:r>
              <a:rPr lang="en-US" sz="1200" dirty="0"/>
              <a:t>, </a:t>
            </a:r>
            <a:r>
              <a:rPr lang="en-US" sz="1200" dirty="0" err="1"/>
              <a:t>Rhomni</a:t>
            </a:r>
            <a:r>
              <a:rPr lang="en-US" sz="1200" dirty="0"/>
              <a:t> St John, Noah Constant, Mario Guajardo-</a:t>
            </a:r>
            <a:r>
              <a:rPr lang="en-US" sz="1200" dirty="0" err="1"/>
              <a:t>Cespedes</a:t>
            </a:r>
            <a:r>
              <a:rPr lang="en-US" sz="1200" dirty="0"/>
              <a:t>, Steve Yuan, Chris Tar, et al.2018. </a:t>
            </a:r>
            <a:r>
              <a:rPr lang="en-US" sz="1200" dirty="0" err="1"/>
              <a:t>Universalsentence</a:t>
            </a:r>
            <a:r>
              <a:rPr lang="en-US" sz="1200" dirty="0"/>
              <a:t> </a:t>
            </a:r>
            <a:r>
              <a:rPr lang="en-US" sz="1200" dirty="0" err="1"/>
              <a:t>encoder.arXiv</a:t>
            </a:r>
            <a:r>
              <a:rPr lang="en-US" sz="1200" dirty="0"/>
              <a:t> preprint arXiv:1803.11175(2018).</a:t>
            </a:r>
          </a:p>
          <a:p>
            <a:pPr algn="just"/>
            <a:r>
              <a:rPr lang="en-US" sz="1200" dirty="0"/>
              <a:t>[3]  O. </a:t>
            </a:r>
            <a:r>
              <a:rPr lang="en-US" sz="1200" dirty="0" err="1"/>
              <a:t>Chapelle</a:t>
            </a:r>
            <a:r>
              <a:rPr lang="en-US" sz="1200" dirty="0"/>
              <a:t>, B. </a:t>
            </a:r>
            <a:r>
              <a:rPr lang="en-US" sz="1200" dirty="0" err="1"/>
              <a:t>Scholkopf</a:t>
            </a:r>
            <a:r>
              <a:rPr lang="en-US" sz="1200" dirty="0"/>
              <a:t>, and A. </a:t>
            </a:r>
            <a:r>
              <a:rPr lang="en-US" sz="1200" dirty="0" err="1"/>
              <a:t>Zien</a:t>
            </a:r>
            <a:r>
              <a:rPr lang="en-US" sz="1200" dirty="0"/>
              <a:t>, Eds. 2009. Semi-Supervised Learning (</a:t>
            </a:r>
            <a:r>
              <a:rPr lang="en-US" sz="1200" dirty="0" err="1"/>
              <a:t>Chapelle</a:t>
            </a:r>
            <a:r>
              <a:rPr lang="en-US" sz="1200" dirty="0"/>
              <a:t>, O. et al., Eds.; 2006) [Book reviews].IEEE Transactions on Neural Networks20, 3 (March2009), 542–542. https://doi.org/10.1109/TNN.2009.2015974</a:t>
            </a:r>
          </a:p>
          <a:p>
            <a:pPr algn="just"/>
            <a:r>
              <a:rPr lang="en-US" sz="1200" dirty="0"/>
              <a:t>[4]  </a:t>
            </a:r>
            <a:r>
              <a:rPr lang="en-US" sz="1200" dirty="0" err="1"/>
              <a:t>Veronika</a:t>
            </a:r>
            <a:r>
              <a:rPr lang="en-US" sz="1200" dirty="0"/>
              <a:t> </a:t>
            </a:r>
            <a:r>
              <a:rPr lang="en-US" sz="1200" dirty="0" err="1"/>
              <a:t>Cheplygina</a:t>
            </a:r>
            <a:r>
              <a:rPr lang="en-US" sz="1200" dirty="0"/>
              <a:t>, Marleen de </a:t>
            </a:r>
            <a:r>
              <a:rPr lang="en-US" sz="1200" dirty="0" err="1"/>
              <a:t>Bruijne</a:t>
            </a:r>
            <a:r>
              <a:rPr lang="en-US" sz="1200" dirty="0"/>
              <a:t>, and </a:t>
            </a:r>
            <a:r>
              <a:rPr lang="en-US" sz="1200" dirty="0" err="1"/>
              <a:t>Josien</a:t>
            </a:r>
            <a:r>
              <a:rPr lang="en-US" sz="1200" dirty="0"/>
              <a:t> PW </a:t>
            </a:r>
            <a:r>
              <a:rPr lang="en-US" sz="1200" dirty="0" err="1"/>
              <a:t>Pluim</a:t>
            </a:r>
            <a:r>
              <a:rPr lang="en-US" sz="1200" dirty="0"/>
              <a:t>. 2019. Not-so-supervised: a survey of semi-supervised, multi-instance, and transfer learning in medical </a:t>
            </a:r>
            <a:r>
              <a:rPr lang="en-US" sz="1200" dirty="0" err="1"/>
              <a:t>imageanalysis.Medical</a:t>
            </a:r>
            <a:r>
              <a:rPr lang="en-US" sz="1200" dirty="0"/>
              <a:t> Image Analysis(2019).</a:t>
            </a:r>
          </a:p>
          <a:p>
            <a:pPr algn="just"/>
            <a:r>
              <a:rPr lang="en-US" sz="1200" dirty="0"/>
              <a:t>[5]  Stephen Clark, James R Curran, and Miles Osborne. 2003. Bootstrapping POS taggers using </a:t>
            </a:r>
            <a:r>
              <a:rPr lang="en-US" sz="1200" dirty="0" err="1"/>
              <a:t>unlabelled</a:t>
            </a:r>
            <a:r>
              <a:rPr lang="en-US" sz="1200" dirty="0"/>
              <a:t> data. </a:t>
            </a:r>
            <a:r>
              <a:rPr lang="en-US" sz="1200" dirty="0" err="1"/>
              <a:t>InProceedings</a:t>
            </a:r>
            <a:r>
              <a:rPr lang="en-US" sz="1200" dirty="0"/>
              <a:t> of the seventh conference on Natural </a:t>
            </a:r>
            <a:r>
              <a:rPr lang="en-US" sz="1200" dirty="0" err="1"/>
              <a:t>languagelearning</a:t>
            </a:r>
            <a:r>
              <a:rPr lang="en-US" sz="1200" dirty="0"/>
              <a:t> at HLT-NAACL 2003-Volume 4. Association for Computational Linguistics, 49–55.</a:t>
            </a:r>
          </a:p>
          <a:p>
            <a:pPr algn="just"/>
            <a:r>
              <a:rPr lang="en-US" sz="1200" dirty="0"/>
              <a:t>[6]  Christiane </a:t>
            </a:r>
            <a:r>
              <a:rPr lang="en-US" sz="1200" dirty="0" err="1"/>
              <a:t>Fellbaum</a:t>
            </a:r>
            <a:r>
              <a:rPr lang="en-US" sz="1200" dirty="0"/>
              <a:t>. 2010. WordNet. </a:t>
            </a:r>
            <a:r>
              <a:rPr lang="en-US" sz="1200" dirty="0" err="1"/>
              <a:t>InTheory</a:t>
            </a:r>
            <a:r>
              <a:rPr lang="en-US" sz="1200" dirty="0"/>
              <a:t> and applications of ontology: computer applications. Springer, 231–243.</a:t>
            </a:r>
          </a:p>
          <a:p>
            <a:pPr algn="just"/>
            <a:r>
              <a:rPr lang="en-US" sz="1200" dirty="0"/>
              <a:t>[7]  Birgit Hamp and Helmut </a:t>
            </a:r>
            <a:r>
              <a:rPr lang="en-US" sz="1200" dirty="0" err="1"/>
              <a:t>Feldweg</a:t>
            </a:r>
            <a:r>
              <a:rPr lang="en-US" sz="1200" dirty="0"/>
              <a:t>. 1997. </a:t>
            </a:r>
            <a:r>
              <a:rPr lang="en-US" sz="1200" dirty="0" err="1"/>
              <a:t>Germanet</a:t>
            </a:r>
            <a:r>
              <a:rPr lang="en-US" sz="1200" dirty="0"/>
              <a:t>-a lexical-semantic net for </a:t>
            </a:r>
            <a:r>
              <a:rPr lang="en-US" sz="1200" dirty="0" err="1"/>
              <a:t>german.Automatic</a:t>
            </a:r>
            <a:r>
              <a:rPr lang="en-US" sz="1200" dirty="0"/>
              <a:t> information extraction and building of lexical semantic resources for </a:t>
            </a:r>
            <a:r>
              <a:rPr lang="en-US" sz="1200" dirty="0" err="1"/>
              <a:t>NLPapplications</a:t>
            </a:r>
            <a:r>
              <a:rPr lang="en-US" sz="1200" dirty="0"/>
              <a:t>(1997).</a:t>
            </a:r>
          </a:p>
          <a:p>
            <a:pPr algn="just"/>
            <a:r>
              <a:rPr lang="en-US" sz="1200" dirty="0"/>
              <a:t>[8]  </a:t>
            </a:r>
            <a:r>
              <a:rPr lang="en-US" sz="1200" dirty="0" err="1"/>
              <a:t>Verena</a:t>
            </a:r>
            <a:r>
              <a:rPr lang="en-US" sz="1200" dirty="0"/>
              <a:t> </a:t>
            </a:r>
            <a:r>
              <a:rPr lang="en-US" sz="1200" dirty="0" err="1"/>
              <a:t>Henrich</a:t>
            </a:r>
            <a:r>
              <a:rPr lang="en-US" sz="1200" dirty="0"/>
              <a:t> and Erhard </a:t>
            </a:r>
            <a:r>
              <a:rPr lang="en-US" sz="1200" dirty="0" err="1"/>
              <a:t>Hinrichs</a:t>
            </a:r>
            <a:r>
              <a:rPr lang="en-US" sz="1200" dirty="0"/>
              <a:t>. 2010. </a:t>
            </a:r>
            <a:r>
              <a:rPr lang="en-US" sz="1200" dirty="0" err="1"/>
              <a:t>GernEdiT</a:t>
            </a:r>
            <a:r>
              <a:rPr lang="en-US" sz="1200" dirty="0"/>
              <a:t>-the </a:t>
            </a:r>
            <a:r>
              <a:rPr lang="en-US" sz="1200" dirty="0" err="1"/>
              <a:t>GermaNet</a:t>
            </a:r>
            <a:r>
              <a:rPr lang="en-US" sz="1200" dirty="0"/>
              <a:t> editing </a:t>
            </a:r>
            <a:r>
              <a:rPr lang="en-US" sz="1200" dirty="0" err="1"/>
              <a:t>tool.Proceedings</a:t>
            </a:r>
            <a:r>
              <a:rPr lang="en-US" sz="1200" dirty="0"/>
              <a:t> of the ACL 2010 System Demonstrations(2010), 19–24.</a:t>
            </a:r>
          </a:p>
          <a:p>
            <a:pPr algn="just"/>
            <a:r>
              <a:rPr lang="en-US" sz="1200" dirty="0"/>
              <a:t>[9]  Matthew </a:t>
            </a:r>
            <a:r>
              <a:rPr lang="en-US" sz="1200" dirty="0" err="1"/>
              <a:t>Honnibal</a:t>
            </a:r>
            <a:r>
              <a:rPr lang="en-US" sz="1200" dirty="0"/>
              <a:t> and Ines </a:t>
            </a:r>
            <a:r>
              <a:rPr lang="en-US" sz="1200" dirty="0" err="1"/>
              <a:t>Montani</a:t>
            </a:r>
            <a:r>
              <a:rPr lang="en-US" sz="1200" dirty="0"/>
              <a:t>. 2017. spacy 2: Natural language understanding with bloom </a:t>
            </a:r>
            <a:r>
              <a:rPr lang="en-US" sz="1200" dirty="0" err="1"/>
              <a:t>embeddings</a:t>
            </a:r>
            <a:r>
              <a:rPr lang="en-US" sz="1200" dirty="0"/>
              <a:t>, convolutional neural networks and incremental </a:t>
            </a:r>
            <a:r>
              <a:rPr lang="en-US" sz="1200" dirty="0" err="1"/>
              <a:t>parsing.Toappear</a:t>
            </a:r>
            <a:r>
              <a:rPr lang="en-US" sz="1200" dirty="0"/>
              <a:t>(2017).[10] Jeremy Howard and Sebastian Ruder. 2018. Universal language model fine-tuning for text </a:t>
            </a:r>
            <a:r>
              <a:rPr lang="en-US" sz="1200" dirty="0" err="1"/>
              <a:t>classification.arXiv</a:t>
            </a:r>
            <a:r>
              <a:rPr lang="en-US" sz="1200" dirty="0"/>
              <a:t> preprint arXiv:1801.06146(2018).</a:t>
            </a:r>
          </a:p>
          <a:p>
            <a:pPr algn="just"/>
            <a:r>
              <a:rPr lang="en-US" sz="1200" dirty="0"/>
              <a:t>[10]  </a:t>
            </a:r>
            <a:r>
              <a:rPr lang="en-US" sz="1200" dirty="0" err="1"/>
              <a:t>Rie</a:t>
            </a:r>
            <a:r>
              <a:rPr lang="en-US" sz="1200" dirty="0"/>
              <a:t> Johnson and Tong Zhang. 2016. Supervised and semi-supervised text categorization using LSTM for region </a:t>
            </a:r>
            <a:r>
              <a:rPr lang="en-US" sz="1200" dirty="0" err="1"/>
              <a:t>embeddings.arXiv</a:t>
            </a:r>
            <a:r>
              <a:rPr lang="en-US" sz="1200" dirty="0"/>
              <a:t> preprint arXiv:1602.02373(2016).</a:t>
            </a:r>
          </a:p>
          <a:p>
            <a:pPr algn="just"/>
            <a:r>
              <a:rPr lang="en-US" sz="1200" dirty="0"/>
              <a:t>[11]  </a:t>
            </a:r>
            <a:r>
              <a:rPr lang="en-US" sz="1200" dirty="0" err="1"/>
              <a:t>Anjuli</a:t>
            </a:r>
            <a:r>
              <a:rPr lang="en-US" sz="1200" dirty="0"/>
              <a:t> Kannan, Karol </a:t>
            </a:r>
            <a:r>
              <a:rPr lang="en-US" sz="1200" dirty="0" err="1"/>
              <a:t>Kurach</a:t>
            </a:r>
            <a:r>
              <a:rPr lang="en-US" sz="1200" dirty="0"/>
              <a:t>, </a:t>
            </a:r>
            <a:r>
              <a:rPr lang="en-US" sz="1200" dirty="0" err="1"/>
              <a:t>Sujith</a:t>
            </a:r>
            <a:r>
              <a:rPr lang="en-US" sz="1200" dirty="0"/>
              <a:t> Ravi, Tobias Kaufmann, Andrew Tomkins, </a:t>
            </a:r>
            <a:r>
              <a:rPr lang="en-US" sz="1200" dirty="0" err="1"/>
              <a:t>Balint</a:t>
            </a:r>
            <a:r>
              <a:rPr lang="en-US" sz="1200" dirty="0"/>
              <a:t> Miklos, Greg </a:t>
            </a:r>
            <a:r>
              <a:rPr lang="en-US" sz="1200" dirty="0" err="1"/>
              <a:t>Corrado</a:t>
            </a:r>
            <a:r>
              <a:rPr lang="en-US" sz="1200" dirty="0"/>
              <a:t>, Laszlo </a:t>
            </a:r>
            <a:r>
              <a:rPr lang="en-US" sz="1200" dirty="0" err="1"/>
              <a:t>Lukacs</a:t>
            </a:r>
            <a:r>
              <a:rPr lang="en-US" sz="1200" dirty="0"/>
              <a:t>, Marina </a:t>
            </a:r>
            <a:r>
              <a:rPr lang="en-US" sz="1200" dirty="0" err="1"/>
              <a:t>Ganea</a:t>
            </a:r>
            <a:r>
              <a:rPr lang="en-US" sz="1200" dirty="0"/>
              <a:t>, Peter Young, et al.2016. </a:t>
            </a:r>
            <a:r>
              <a:rPr lang="en-US" sz="1200" dirty="0" err="1"/>
              <a:t>Smartreply</a:t>
            </a:r>
            <a:r>
              <a:rPr lang="en-US" sz="1200" dirty="0"/>
              <a:t>: Automated response suggestion for email. </a:t>
            </a:r>
            <a:r>
              <a:rPr lang="en-US" sz="1200" dirty="0" err="1"/>
              <a:t>InProceedings</a:t>
            </a:r>
            <a:r>
              <a:rPr lang="en-US" sz="1200" dirty="0"/>
              <a:t> of the 22nd ACM SIGKDD International Conference on Knowledge Discovery and Data Mining. ACM, 955–964.</a:t>
            </a:r>
          </a:p>
          <a:p>
            <a:pPr algn="just"/>
            <a:r>
              <a:rPr lang="en-US" sz="1200" dirty="0"/>
              <a:t>[12]  David </a:t>
            </a:r>
            <a:r>
              <a:rPr lang="en-US" sz="1200" dirty="0" err="1"/>
              <a:t>McClosky</a:t>
            </a:r>
            <a:r>
              <a:rPr lang="en-US" sz="1200" dirty="0"/>
              <a:t>, Eugene </a:t>
            </a:r>
            <a:r>
              <a:rPr lang="en-US" sz="1200" dirty="0" err="1"/>
              <a:t>Charniak</a:t>
            </a:r>
            <a:r>
              <a:rPr lang="en-US" sz="1200" dirty="0"/>
              <a:t>, and Mark Johnson. 2006. Effective self-training for parsing. </a:t>
            </a:r>
            <a:r>
              <a:rPr lang="en-US" sz="1200" dirty="0" err="1"/>
              <a:t>InProceedings</a:t>
            </a:r>
            <a:r>
              <a:rPr lang="en-US" sz="1200" dirty="0"/>
              <a:t> of the main conference on human language technology </a:t>
            </a:r>
            <a:r>
              <a:rPr lang="en-US" sz="1200" dirty="0" err="1"/>
              <a:t>conferenceof</a:t>
            </a:r>
            <a:r>
              <a:rPr lang="en-US" sz="1200" dirty="0"/>
              <a:t> the North American Chapter of the Association of Computational Linguistics. Association for Computational Linguistics, 152–159.</a:t>
            </a:r>
          </a:p>
          <a:p>
            <a:pPr algn="just"/>
            <a:r>
              <a:rPr lang="en-US" sz="1200" dirty="0"/>
              <a:t>[13]  </a:t>
            </a:r>
            <a:r>
              <a:rPr lang="en-US" sz="1200" dirty="0" err="1"/>
              <a:t>Takeru</a:t>
            </a:r>
            <a:r>
              <a:rPr lang="en-US" sz="1200" dirty="0"/>
              <a:t> </a:t>
            </a:r>
            <a:r>
              <a:rPr lang="en-US" sz="1200" dirty="0" err="1"/>
              <a:t>Miyato</a:t>
            </a:r>
            <a:r>
              <a:rPr lang="en-US" sz="1200" dirty="0"/>
              <a:t>, Andrew M Dai, and Ian </a:t>
            </a:r>
            <a:r>
              <a:rPr lang="en-US" sz="1200" dirty="0" err="1"/>
              <a:t>Goodfellow</a:t>
            </a:r>
            <a:r>
              <a:rPr lang="en-US" sz="1200" dirty="0"/>
              <a:t>. 2016. Adversarial training methods for semi-supervised text </a:t>
            </a:r>
            <a:r>
              <a:rPr lang="en-US" sz="1200" dirty="0" err="1"/>
              <a:t>classification.arXiv</a:t>
            </a:r>
            <a:r>
              <a:rPr lang="en-US" sz="1200" dirty="0"/>
              <a:t> preprint arXiv:1605.07725(2016).</a:t>
            </a:r>
          </a:p>
          <a:p>
            <a:pPr algn="just"/>
            <a:endParaRPr lang="en-US" sz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C9E22-1B76-46A8-871B-C48D8E59C6FA}" type="slidenum">
              <a:rPr lang="de-DE" smtClean="0"/>
              <a:pPr>
                <a:defRPr/>
              </a:pPr>
              <a:t>40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20063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771525"/>
            <a:ext cx="8642350" cy="5400675"/>
          </a:xfrm>
        </p:spPr>
        <p:txBody>
          <a:bodyPr>
            <a:noAutofit/>
          </a:bodyPr>
          <a:lstStyle/>
          <a:p>
            <a:pPr algn="just"/>
            <a:r>
              <a:rPr lang="en-US" sz="1200" dirty="0"/>
              <a:t>[14]  </a:t>
            </a:r>
            <a:r>
              <a:rPr lang="en-US" sz="1200" dirty="0" err="1"/>
              <a:t>Miha</a:t>
            </a:r>
            <a:r>
              <a:rPr lang="en-US" sz="1200" dirty="0"/>
              <a:t> </a:t>
            </a:r>
            <a:r>
              <a:rPr lang="en-US" sz="1200" dirty="0" err="1"/>
              <a:t>Pavlinek</a:t>
            </a:r>
            <a:r>
              <a:rPr lang="en-US" sz="1200" dirty="0"/>
              <a:t> and </a:t>
            </a:r>
            <a:r>
              <a:rPr lang="en-US" sz="1200" dirty="0" err="1"/>
              <a:t>Vili</a:t>
            </a:r>
            <a:r>
              <a:rPr lang="en-US" sz="1200" dirty="0"/>
              <a:t> </a:t>
            </a:r>
            <a:r>
              <a:rPr lang="en-US" sz="1200" dirty="0" err="1"/>
              <a:t>Podgorelec</a:t>
            </a:r>
            <a:r>
              <a:rPr lang="en-US" sz="1200" dirty="0"/>
              <a:t>. 2017. Text classification method based on self-training and LDA topic </a:t>
            </a:r>
            <a:r>
              <a:rPr lang="en-US" sz="1200" dirty="0" err="1"/>
              <a:t>models.Expert</a:t>
            </a:r>
            <a:r>
              <a:rPr lang="en-US" sz="1200" dirty="0"/>
              <a:t> Systems with Applications80 (2017), 83–93.</a:t>
            </a:r>
          </a:p>
          <a:p>
            <a:pPr algn="just"/>
            <a:r>
              <a:rPr lang="en-US" sz="1200" dirty="0"/>
              <a:t>[15]  F. </a:t>
            </a:r>
            <a:r>
              <a:rPr lang="en-US" sz="1200" dirty="0" err="1"/>
              <a:t>Pedregosa</a:t>
            </a:r>
            <a:r>
              <a:rPr lang="en-US" sz="1200" dirty="0"/>
              <a:t>, G. </a:t>
            </a:r>
            <a:r>
              <a:rPr lang="en-US" sz="1200" dirty="0" err="1"/>
              <a:t>Varoquaux</a:t>
            </a:r>
            <a:r>
              <a:rPr lang="en-US" sz="1200" dirty="0"/>
              <a:t>, A. </a:t>
            </a:r>
            <a:r>
              <a:rPr lang="en-US" sz="1200" dirty="0" err="1"/>
              <a:t>Gramfort</a:t>
            </a:r>
            <a:r>
              <a:rPr lang="en-US" sz="1200" dirty="0"/>
              <a:t>, V. Michel, B. </a:t>
            </a:r>
            <a:r>
              <a:rPr lang="en-US" sz="1200" dirty="0" err="1"/>
              <a:t>Thirion</a:t>
            </a:r>
            <a:r>
              <a:rPr lang="en-US" sz="1200" dirty="0"/>
              <a:t>, O. </a:t>
            </a:r>
            <a:r>
              <a:rPr lang="en-US" sz="1200" dirty="0" err="1"/>
              <a:t>Grisel</a:t>
            </a:r>
            <a:r>
              <a:rPr lang="en-US" sz="1200" dirty="0"/>
              <a:t>, M. </a:t>
            </a:r>
            <a:r>
              <a:rPr lang="en-US" sz="1200" dirty="0" err="1"/>
              <a:t>Blondel</a:t>
            </a:r>
            <a:r>
              <a:rPr lang="en-US" sz="1200" dirty="0"/>
              <a:t>, P. </a:t>
            </a:r>
            <a:r>
              <a:rPr lang="en-US" sz="1200" dirty="0" err="1"/>
              <a:t>Prettenhofer</a:t>
            </a:r>
            <a:r>
              <a:rPr lang="en-US" sz="1200" dirty="0"/>
              <a:t>, R. Weiss, V. </a:t>
            </a:r>
            <a:r>
              <a:rPr lang="en-US" sz="1200" dirty="0" err="1"/>
              <a:t>Dubourg</a:t>
            </a:r>
            <a:r>
              <a:rPr lang="en-US" sz="1200" dirty="0"/>
              <a:t>, J. </a:t>
            </a:r>
            <a:r>
              <a:rPr lang="en-US" sz="1200" dirty="0" err="1"/>
              <a:t>Vanderplas</a:t>
            </a:r>
            <a:r>
              <a:rPr lang="en-US" sz="1200" dirty="0"/>
              <a:t>, A. </a:t>
            </a:r>
            <a:r>
              <a:rPr lang="en-US" sz="1200" dirty="0" err="1"/>
              <a:t>Passos</a:t>
            </a:r>
            <a:r>
              <a:rPr lang="en-US" sz="1200" dirty="0"/>
              <a:t>, D. </a:t>
            </a:r>
            <a:r>
              <a:rPr lang="en-US" sz="1200" dirty="0" err="1"/>
              <a:t>Cournapeau</a:t>
            </a:r>
            <a:r>
              <a:rPr lang="en-US" sz="1200" dirty="0"/>
              <a:t>, M. </a:t>
            </a:r>
            <a:r>
              <a:rPr lang="en-US" sz="1200" dirty="0" err="1"/>
              <a:t>Brucher,M</a:t>
            </a:r>
            <a:r>
              <a:rPr lang="en-US" sz="1200" dirty="0"/>
              <a:t>. Perrot, and E. </a:t>
            </a:r>
            <a:r>
              <a:rPr lang="en-US" sz="1200" dirty="0" err="1"/>
              <a:t>Duchesnay</a:t>
            </a:r>
            <a:r>
              <a:rPr lang="en-US" sz="1200" dirty="0"/>
              <a:t>. 2011. </a:t>
            </a:r>
            <a:r>
              <a:rPr lang="en-US" sz="1200" dirty="0" err="1"/>
              <a:t>Scikit</a:t>
            </a:r>
            <a:r>
              <a:rPr lang="en-US" sz="1200" dirty="0"/>
              <a:t>-learn: Machine Learning in </a:t>
            </a:r>
            <a:r>
              <a:rPr lang="en-US" sz="1200" dirty="0" err="1"/>
              <a:t>Python.Journal</a:t>
            </a:r>
            <a:r>
              <a:rPr lang="en-US" sz="1200" dirty="0"/>
              <a:t> of Machine Learning Research12 (2011), 2825–2830.</a:t>
            </a:r>
          </a:p>
          <a:p>
            <a:pPr algn="just"/>
            <a:r>
              <a:rPr lang="en-US" sz="1200" dirty="0"/>
              <a:t>[16]  Luis Perez and Jason Wang. 2017. The effectiveness of data augmentation in image classification using deep </a:t>
            </a:r>
            <a:r>
              <a:rPr lang="en-US" sz="1200" dirty="0" err="1"/>
              <a:t>learning.arXiv</a:t>
            </a:r>
            <a:r>
              <a:rPr lang="en-US" sz="1200" dirty="0"/>
              <a:t> preprint arXiv:1712.04621(2017).</a:t>
            </a:r>
          </a:p>
          <a:p>
            <a:pPr algn="just"/>
            <a:r>
              <a:rPr lang="en-US" sz="1200" dirty="0"/>
              <a:t>[17]  </a:t>
            </a:r>
            <a:r>
              <a:rPr lang="en-US" sz="1200" dirty="0" err="1"/>
              <a:t>Shrutika</a:t>
            </a:r>
            <a:r>
              <a:rPr lang="en-US" sz="1200" dirty="0"/>
              <a:t> S </a:t>
            </a:r>
            <a:r>
              <a:rPr lang="en-US" sz="1200" dirty="0" err="1"/>
              <a:t>Sawant</a:t>
            </a:r>
            <a:r>
              <a:rPr lang="en-US" sz="1200" dirty="0"/>
              <a:t> and </a:t>
            </a:r>
            <a:r>
              <a:rPr lang="en-US" sz="1200" dirty="0" err="1"/>
              <a:t>Manoharan</a:t>
            </a:r>
            <a:r>
              <a:rPr lang="en-US" sz="1200" dirty="0"/>
              <a:t> </a:t>
            </a:r>
            <a:r>
              <a:rPr lang="en-US" sz="1200" dirty="0" err="1"/>
              <a:t>Prabukumar</a:t>
            </a:r>
            <a:r>
              <a:rPr lang="en-US" sz="1200" dirty="0"/>
              <a:t>. 2018. A review on graph-based semi-supervised learning methods for hyperspectral image </a:t>
            </a:r>
            <a:r>
              <a:rPr lang="en-US" sz="1200" dirty="0" err="1"/>
              <a:t>classification.The</a:t>
            </a:r>
            <a:r>
              <a:rPr lang="en-US" sz="1200" dirty="0"/>
              <a:t> Egyptian </a:t>
            </a:r>
            <a:r>
              <a:rPr lang="en-US" sz="1200" dirty="0" err="1"/>
              <a:t>Journalof</a:t>
            </a:r>
            <a:r>
              <a:rPr lang="en-US" sz="1200" dirty="0"/>
              <a:t> Remote Sensing and Space Science(2018).</a:t>
            </a:r>
          </a:p>
          <a:p>
            <a:pPr algn="just"/>
            <a:r>
              <a:rPr lang="en-US" sz="1200" dirty="0"/>
              <a:t>[18]  Xiao Sun and </a:t>
            </a:r>
            <a:r>
              <a:rPr lang="en-US" sz="1200" dirty="0" err="1"/>
              <a:t>Jiajin</a:t>
            </a:r>
            <a:r>
              <a:rPr lang="en-US" sz="1200" dirty="0"/>
              <a:t> He. 2018. A novel approach to generate a large scale of supervised data for short text sentiment </a:t>
            </a:r>
            <a:r>
              <a:rPr lang="en-US" sz="1200" dirty="0" err="1"/>
              <a:t>analysis.Multimedia</a:t>
            </a:r>
            <a:r>
              <a:rPr lang="en-US" sz="1200" dirty="0"/>
              <a:t> Tools and Applications(2018), 1–21.</a:t>
            </a:r>
          </a:p>
          <a:p>
            <a:pPr algn="just"/>
            <a:r>
              <a:rPr lang="en-US" sz="1200" dirty="0"/>
              <a:t>[19]  Bernhard </a:t>
            </a:r>
            <a:r>
              <a:rPr lang="en-US" sz="1200" dirty="0" err="1"/>
              <a:t>Waltl</a:t>
            </a:r>
            <a:r>
              <a:rPr lang="en-US" sz="1200" dirty="0"/>
              <a:t>, Georg </a:t>
            </a:r>
            <a:r>
              <a:rPr lang="en-US" sz="1200" dirty="0" err="1"/>
              <a:t>Bonczek</a:t>
            </a:r>
            <a:r>
              <a:rPr lang="en-US" sz="1200" dirty="0"/>
              <a:t>, Elena </a:t>
            </a:r>
            <a:r>
              <a:rPr lang="en-US" sz="1200" dirty="0" err="1"/>
              <a:t>Scepankova</a:t>
            </a:r>
            <a:r>
              <a:rPr lang="en-US" sz="1200" dirty="0"/>
              <a:t>, and Florian </a:t>
            </a:r>
            <a:r>
              <a:rPr lang="en-US" sz="1200" dirty="0" err="1"/>
              <a:t>Matthes</a:t>
            </a:r>
            <a:r>
              <a:rPr lang="en-US" sz="1200" dirty="0"/>
              <a:t>. 2019. Semantic types of legal norms in German laws: classification and analysis using local </a:t>
            </a:r>
            <a:r>
              <a:rPr lang="en-US" sz="1200" dirty="0" err="1"/>
              <a:t>linearexplanations.Artificial</a:t>
            </a:r>
            <a:r>
              <a:rPr lang="en-US" sz="1200" dirty="0"/>
              <a:t> Intelligence and Law27, 1 (2019), 43–71.</a:t>
            </a:r>
          </a:p>
          <a:p>
            <a:pPr algn="just"/>
            <a:r>
              <a:rPr lang="en-US" sz="1200" dirty="0"/>
              <a:t>[20]  Bernhard </a:t>
            </a:r>
            <a:r>
              <a:rPr lang="en-US" sz="1200" dirty="0" err="1"/>
              <a:t>Waltl</a:t>
            </a:r>
            <a:r>
              <a:rPr lang="en-US" sz="1200" dirty="0"/>
              <a:t>, Johannes </a:t>
            </a:r>
            <a:r>
              <a:rPr lang="en-US" sz="1200" dirty="0" err="1"/>
              <a:t>Muhr</a:t>
            </a:r>
            <a:r>
              <a:rPr lang="en-US" sz="1200" dirty="0"/>
              <a:t>, Ingo Glaser, Georg </a:t>
            </a:r>
            <a:r>
              <a:rPr lang="en-US" sz="1200" dirty="0" err="1"/>
              <a:t>Bonczek</a:t>
            </a:r>
            <a:r>
              <a:rPr lang="en-US" sz="1200" dirty="0"/>
              <a:t>, Elena </a:t>
            </a:r>
            <a:r>
              <a:rPr lang="en-US" sz="1200" dirty="0" err="1"/>
              <a:t>Scepankova</a:t>
            </a:r>
            <a:r>
              <a:rPr lang="en-US" sz="1200" dirty="0"/>
              <a:t>, and Florian </a:t>
            </a:r>
            <a:r>
              <a:rPr lang="en-US" sz="1200" dirty="0" err="1"/>
              <a:t>Matthes</a:t>
            </a:r>
            <a:r>
              <a:rPr lang="en-US" sz="1200" dirty="0"/>
              <a:t>. 2017. Classifying Legal Norms with Active Machine Learning.. InJURIX.11–20.</a:t>
            </a:r>
          </a:p>
          <a:p>
            <a:pPr algn="just"/>
            <a:r>
              <a:rPr lang="en-US" sz="1200" dirty="0"/>
              <a:t>[21]  Michael </a:t>
            </a:r>
            <a:r>
              <a:rPr lang="en-US" sz="1200" dirty="0" err="1"/>
              <a:t>Wiegand</a:t>
            </a:r>
            <a:r>
              <a:rPr lang="en-US" sz="1200" dirty="0"/>
              <a:t>, Melanie Siegel, and Josef </a:t>
            </a:r>
            <a:r>
              <a:rPr lang="en-US" sz="1200" dirty="0" err="1"/>
              <a:t>Ruppenhofer</a:t>
            </a:r>
            <a:r>
              <a:rPr lang="en-US" sz="1200" dirty="0"/>
              <a:t>. 2018. Overview of the </a:t>
            </a:r>
            <a:r>
              <a:rPr lang="en-US" sz="1200" dirty="0" err="1"/>
              <a:t>GermEval</a:t>
            </a:r>
            <a:r>
              <a:rPr lang="en-US" sz="1200" dirty="0"/>
              <a:t> 2018 Shared Task on the Identification of Offensive Language. In14th Conference </a:t>
            </a:r>
            <a:r>
              <a:rPr lang="en-US" sz="1200" dirty="0" err="1"/>
              <a:t>onNatural</a:t>
            </a:r>
            <a:r>
              <a:rPr lang="en-US" sz="1200" dirty="0"/>
              <a:t> Language Processing KONVENS 2018.</a:t>
            </a:r>
          </a:p>
          <a:p>
            <a:pPr algn="just"/>
            <a:r>
              <a:rPr lang="en-US" sz="1200" dirty="0"/>
              <a:t>[22]  </a:t>
            </a:r>
            <a:r>
              <a:rPr lang="en-US" sz="1200" dirty="0" err="1"/>
              <a:t>Yibing</a:t>
            </a:r>
            <a:r>
              <a:rPr lang="en-US" sz="1200" dirty="0"/>
              <a:t> Yang and M </a:t>
            </a:r>
            <a:r>
              <a:rPr lang="en-US" sz="1200" dirty="0" err="1"/>
              <a:t>Omair</a:t>
            </a:r>
            <a:r>
              <a:rPr lang="en-US" sz="1200" dirty="0"/>
              <a:t> </a:t>
            </a:r>
            <a:r>
              <a:rPr lang="en-US" sz="1200" dirty="0" err="1"/>
              <a:t>Shafiq</a:t>
            </a:r>
            <a:r>
              <a:rPr lang="en-US" sz="1200" dirty="0"/>
              <a:t>. 2018. Large scale and parallel sentiment analysis based on Label Propagation in Twitter Data. In2018 17th IEEE International Conference </a:t>
            </a:r>
            <a:r>
              <a:rPr lang="en-US" sz="1200" dirty="0" err="1"/>
              <a:t>OnTrust</a:t>
            </a:r>
            <a:r>
              <a:rPr lang="en-US" sz="1200" dirty="0"/>
              <a:t>, Security And Privacy In Computing And Communications/12th IEEE International Conference On Big Data Science And Engineering (</a:t>
            </a:r>
            <a:r>
              <a:rPr lang="en-US" sz="1200" dirty="0" err="1"/>
              <a:t>TrustCom</a:t>
            </a:r>
            <a:r>
              <a:rPr lang="en-US" sz="1200" dirty="0"/>
              <a:t>/</a:t>
            </a:r>
            <a:r>
              <a:rPr lang="en-US" sz="1200" dirty="0" err="1"/>
              <a:t>BigDataSE</a:t>
            </a:r>
            <a:r>
              <a:rPr lang="en-US" sz="1200" dirty="0"/>
              <a:t>). IEEE, 1791–1798.</a:t>
            </a:r>
          </a:p>
          <a:p>
            <a:pPr algn="just"/>
            <a:r>
              <a:rPr lang="en-US" sz="1200" dirty="0"/>
              <a:t>[23]  Xiang Zhang and Yann </a:t>
            </a:r>
            <a:r>
              <a:rPr lang="en-US" sz="1200" dirty="0" err="1"/>
              <a:t>LeCun</a:t>
            </a:r>
            <a:r>
              <a:rPr lang="en-US" sz="1200" dirty="0"/>
              <a:t>. 2015. Text understanding from </a:t>
            </a:r>
            <a:r>
              <a:rPr lang="en-US" sz="1200" dirty="0" err="1"/>
              <a:t>scratch.arXiv</a:t>
            </a:r>
            <a:r>
              <a:rPr lang="en-US" sz="1200" dirty="0"/>
              <a:t> preprint arXiv:1502.01710(2015).</a:t>
            </a:r>
          </a:p>
          <a:p>
            <a:pPr algn="just"/>
            <a:r>
              <a:rPr lang="en-US" sz="1200" dirty="0"/>
              <a:t>[24]  </a:t>
            </a:r>
            <a:r>
              <a:rPr lang="en-US" sz="1200" dirty="0" err="1"/>
              <a:t>Dengyong</a:t>
            </a:r>
            <a:r>
              <a:rPr lang="en-US" sz="1200" dirty="0"/>
              <a:t> Zhou, Olivier </a:t>
            </a:r>
            <a:r>
              <a:rPr lang="en-US" sz="1200" dirty="0" err="1"/>
              <a:t>Bousquet</a:t>
            </a:r>
            <a:r>
              <a:rPr lang="en-US" sz="1200" dirty="0"/>
              <a:t>, Thomas N Lal, Jason Weston, and Bernhard </a:t>
            </a:r>
            <a:r>
              <a:rPr lang="en-US" sz="1200" dirty="0" err="1"/>
              <a:t>Schölkopf</a:t>
            </a:r>
            <a:r>
              <a:rPr lang="en-US" sz="1200" dirty="0"/>
              <a:t>. 2004. Learning with local and global consistency. </a:t>
            </a:r>
            <a:r>
              <a:rPr lang="en-US" sz="1200" dirty="0" err="1"/>
              <a:t>InAdvances</a:t>
            </a:r>
            <a:r>
              <a:rPr lang="en-US" sz="1200" dirty="0"/>
              <a:t> in neural </a:t>
            </a:r>
            <a:r>
              <a:rPr lang="en-US" sz="1200" dirty="0" err="1"/>
              <a:t>informationprocessing</a:t>
            </a:r>
            <a:r>
              <a:rPr lang="en-US" sz="1200" dirty="0"/>
              <a:t> systems. 321–328.</a:t>
            </a:r>
          </a:p>
          <a:p>
            <a:pPr algn="just"/>
            <a:r>
              <a:rPr lang="en-US" sz="1200" dirty="0"/>
              <a:t>[25]  </a:t>
            </a:r>
            <a:r>
              <a:rPr lang="en-US" sz="1200" dirty="0" err="1"/>
              <a:t>Xiaojin</a:t>
            </a:r>
            <a:r>
              <a:rPr lang="en-US" sz="1200" dirty="0"/>
              <a:t> Zhu, </a:t>
            </a:r>
            <a:r>
              <a:rPr lang="en-US" sz="1200" dirty="0" err="1"/>
              <a:t>Zoubin</a:t>
            </a:r>
            <a:r>
              <a:rPr lang="en-US" sz="1200" dirty="0"/>
              <a:t> </a:t>
            </a:r>
            <a:r>
              <a:rPr lang="en-US" sz="1200" dirty="0" err="1"/>
              <a:t>Ghahramani</a:t>
            </a:r>
            <a:r>
              <a:rPr lang="en-US" sz="1200" dirty="0"/>
              <a:t>, and John D Lafferty. 2003. Semi-supervised learning using </a:t>
            </a:r>
            <a:r>
              <a:rPr lang="en-US" sz="1200" dirty="0" err="1"/>
              <a:t>gaussian</a:t>
            </a:r>
            <a:r>
              <a:rPr lang="en-US" sz="1200" dirty="0"/>
              <a:t> fields and harmonic functions. </a:t>
            </a:r>
            <a:r>
              <a:rPr lang="en-US" sz="1200" dirty="0" err="1"/>
              <a:t>InProceedings</a:t>
            </a:r>
            <a:r>
              <a:rPr lang="en-US" sz="1200" dirty="0"/>
              <a:t> of the 20th </a:t>
            </a:r>
            <a:r>
              <a:rPr lang="en-US" sz="1200" dirty="0" err="1"/>
              <a:t>Internationalconference</a:t>
            </a:r>
            <a:r>
              <a:rPr lang="en-US" sz="1200" dirty="0"/>
              <a:t> on Machine learning (ICML-03). 912–919.</a:t>
            </a:r>
          </a:p>
          <a:p>
            <a:pPr algn="just"/>
            <a:r>
              <a:rPr lang="en-US" sz="1200" dirty="0"/>
              <a:t>[26]  </a:t>
            </a:r>
            <a:r>
              <a:rPr lang="en-US" sz="1200" dirty="0" err="1"/>
              <a:t>Xiaojin</a:t>
            </a:r>
            <a:r>
              <a:rPr lang="en-US" sz="1200" dirty="0"/>
              <a:t> Zhu and Andrew B Goldberg. 2009. Introduction to semi-supervised </a:t>
            </a:r>
            <a:r>
              <a:rPr lang="en-US" sz="1200" dirty="0" err="1"/>
              <a:t>learning.Synthesis</a:t>
            </a:r>
            <a:r>
              <a:rPr lang="en-US" sz="1200" dirty="0"/>
              <a:t> lectures on artificial intelligence and machine learning3, 1 (2009), 1–130.</a:t>
            </a:r>
          </a:p>
          <a:p>
            <a:pPr algn="just"/>
            <a:r>
              <a:rPr lang="en-US" sz="1200" dirty="0"/>
              <a:t>[27]  </a:t>
            </a:r>
            <a:r>
              <a:rPr lang="en-US" sz="1200" dirty="0" err="1"/>
              <a:t>Xiaojin</a:t>
            </a:r>
            <a:r>
              <a:rPr lang="en-US" sz="1200" dirty="0"/>
              <a:t> Jerry Zhu. 2005.Semi-supervised learning literature survey. Technical Report. University of Wisconsin-Madison Department of Computer Sciences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0664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42</a:t>
            </a:fld>
            <a:endParaRPr lang="de-DE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533400" y="3305993"/>
            <a:ext cx="753586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0" i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9pPr>
          </a:lstStyle>
          <a:p>
            <a:pPr algn="ctr"/>
            <a:r>
              <a:rPr lang="en-US" kern="0" smtClean="0"/>
              <a:t>Thank You</a:t>
            </a:r>
            <a:br>
              <a:rPr lang="en-US" kern="0" smtClean="0"/>
            </a:br>
            <a:r>
              <a:rPr lang="en-US" kern="0" smtClean="0"/>
              <a:t/>
            </a:r>
            <a:br>
              <a:rPr lang="en-US" kern="0" smtClean="0"/>
            </a:br>
            <a:r>
              <a:rPr lang="en-US" kern="0" smtClean="0"/>
              <a:t/>
            </a:r>
            <a:br>
              <a:rPr lang="en-US" kern="0" smtClean="0"/>
            </a:br>
            <a:r>
              <a:rPr lang="en-US" kern="0" smtClean="0"/>
              <a:t>Question?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9640583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Counter attacks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pic>
        <p:nvPicPr>
          <p:cNvPr id="1026" name="Picture 2" descr="See the source image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975" y="1245527"/>
            <a:ext cx="4088102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250827" y="981076"/>
            <a:ext cx="4556704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lang="de-DE" sz="1800" baseline="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kern="0" dirty="0" smtClean="0"/>
              <a:t>Semi-supervised learning</a:t>
            </a:r>
          </a:p>
          <a:p>
            <a:pPr marL="642937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kern="0" dirty="0" smtClean="0"/>
              <a:t>Self-training</a:t>
            </a:r>
          </a:p>
          <a:p>
            <a:pPr marL="642937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kern="0" dirty="0" smtClean="0"/>
              <a:t>Label propagation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kern="0" dirty="0" smtClean="0"/>
              <a:t>Thesaurus-based data augmentation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kern="0" dirty="0" smtClean="0"/>
              <a:t>Multi-instance learning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kern="0" dirty="0" smtClean="0"/>
              <a:t>Transfer Learning</a:t>
            </a:r>
            <a:endParaRPr lang="en-US" sz="1600" b="1" kern="0" dirty="0"/>
          </a:p>
        </p:txBody>
      </p:sp>
      <p:sp>
        <p:nvSpPr>
          <p:cNvPr id="7" name="TextBox 6"/>
          <p:cNvSpPr txBox="1"/>
          <p:nvPr/>
        </p:nvSpPr>
        <p:spPr>
          <a:xfrm>
            <a:off x="4592975" y="4445927"/>
            <a:ext cx="1135247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050" dirty="0" smtClean="0"/>
              <a:t>© clipart-library</a:t>
            </a:r>
            <a:r>
              <a:rPr lang="en-US" sz="1050" dirty="0"/>
              <a:t> </a:t>
            </a:r>
            <a:endParaRPr lang="en-US" sz="1050" dirty="0" smtClean="0">
              <a:latin typeface="Arial" pitchFamily="34" charset="0"/>
            </a:endParaRPr>
          </a:p>
        </p:txBody>
      </p:sp>
      <p:sp>
        <p:nvSpPr>
          <p:cNvPr id="10" name="Title 2"/>
          <p:cNvSpPr txBox="1">
            <a:spLocks/>
          </p:cNvSpPr>
          <p:nvPr/>
        </p:nvSpPr>
        <p:spPr bwMode="auto">
          <a:xfrm>
            <a:off x="249677" y="4722485"/>
            <a:ext cx="409372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0" i="0" baseline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9pPr>
          </a:lstStyle>
          <a:p>
            <a:r>
              <a:rPr lang="en-US" sz="1600" kern="0" dirty="0" smtClean="0"/>
              <a:t>The focus is limited to text classification</a:t>
            </a:r>
            <a:endParaRPr lang="en-US" sz="1600" kern="0" dirty="0"/>
          </a:p>
        </p:txBody>
      </p:sp>
    </p:spTree>
    <p:extLst>
      <p:ext uri="{BB962C8B-B14F-4D97-AF65-F5344CB8AC3E}">
        <p14:creationId xmlns:p14="http://schemas.microsoft.com/office/powerpoint/2010/main" val="12589845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0826" y="2278064"/>
            <a:ext cx="8642351" cy="695324"/>
          </a:xfrm>
        </p:spPr>
        <p:txBody>
          <a:bodyPr/>
          <a:lstStyle/>
          <a:p>
            <a:r>
              <a:rPr lang="en-US" b="1" dirty="0" smtClean="0"/>
              <a:t>The solutions do not work in all domains</a:t>
            </a:r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0827" y="1341438"/>
            <a:ext cx="7535885" cy="720725"/>
          </a:xfrm>
        </p:spPr>
        <p:txBody>
          <a:bodyPr/>
          <a:lstStyle/>
          <a:p>
            <a:r>
              <a:rPr lang="en-US" dirty="0" smtClean="0"/>
              <a:t>But 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249676" y="3800476"/>
            <a:ext cx="8642351" cy="695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lang="de-DE" sz="1800" baseline="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b="1" kern="0" dirty="0" smtClean="0"/>
              <a:t>We chose three diverse datasets </a:t>
            </a:r>
          </a:p>
          <a:p>
            <a:r>
              <a:rPr lang="en-US" b="1" kern="0" dirty="0"/>
              <a:t>	</a:t>
            </a:r>
            <a:r>
              <a:rPr lang="en-US" b="1" kern="0" dirty="0" smtClean="0"/>
              <a:t>	1. to investigate their effects on different domains</a:t>
            </a:r>
          </a:p>
          <a:p>
            <a:r>
              <a:rPr lang="en-US" b="1" kern="0" dirty="0"/>
              <a:t>	</a:t>
            </a:r>
            <a:r>
              <a:rPr lang="en-US" b="1" kern="0" dirty="0" smtClean="0"/>
              <a:t>	2. to estimate their generalization power</a:t>
            </a:r>
          </a:p>
          <a:p>
            <a:endParaRPr lang="en-US" b="1" kern="0" dirty="0" smtClean="0"/>
          </a:p>
          <a:p>
            <a:endParaRPr lang="en-US" b="1" kern="0" dirty="0"/>
          </a:p>
        </p:txBody>
      </p:sp>
      <p:sp>
        <p:nvSpPr>
          <p:cNvPr id="8" name="Title 2"/>
          <p:cNvSpPr txBox="1">
            <a:spLocks/>
          </p:cNvSpPr>
          <p:nvPr/>
        </p:nvSpPr>
        <p:spPr bwMode="auto">
          <a:xfrm>
            <a:off x="249677" y="2863850"/>
            <a:ext cx="753588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0" i="0" baseline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9pPr>
          </a:lstStyle>
          <a:p>
            <a:r>
              <a:rPr lang="en-US" kern="0" dirty="0" smtClean="0"/>
              <a:t>Therefore …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5593441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36"/>
          <p:cNvSpPr/>
          <p:nvPr/>
        </p:nvSpPr>
        <p:spPr bwMode="auto">
          <a:xfrm>
            <a:off x="249677" y="2041731"/>
            <a:ext cx="8643498" cy="11049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Problem Statement</a:t>
            </a:r>
          </a:p>
          <a:p>
            <a:pPr lvl="1"/>
            <a:r>
              <a:rPr lang="en-US" dirty="0"/>
              <a:t>Text Classification</a:t>
            </a:r>
          </a:p>
          <a:p>
            <a:pPr lvl="1"/>
            <a:r>
              <a:rPr lang="en-US" dirty="0"/>
              <a:t>Expensive training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Domain specific </a:t>
            </a:r>
            <a:endParaRPr lang="en-US" dirty="0"/>
          </a:p>
          <a:p>
            <a:pPr lvl="1"/>
            <a:endParaRPr lang="en-US" dirty="0"/>
          </a:p>
          <a:p>
            <a:pPr marL="0" indent="-258762"/>
            <a:r>
              <a:rPr lang="en-US" dirty="0"/>
              <a:t>Use cases</a:t>
            </a:r>
          </a:p>
          <a:p>
            <a:pPr lvl="1"/>
            <a:r>
              <a:rPr lang="en-US" dirty="0" smtClean="0"/>
              <a:t>News classification project </a:t>
            </a:r>
            <a:r>
              <a:rPr lang="en-US" dirty="0"/>
              <a:t>at Allianz</a:t>
            </a:r>
          </a:p>
          <a:p>
            <a:pPr lvl="1"/>
            <a:r>
              <a:rPr lang="en-US" dirty="0"/>
              <a:t>Legal </a:t>
            </a:r>
            <a:r>
              <a:rPr lang="en-US" dirty="0" smtClean="0"/>
              <a:t>Norm </a:t>
            </a:r>
            <a:r>
              <a:rPr lang="en-US" dirty="0"/>
              <a:t>classification at </a:t>
            </a:r>
            <a:r>
              <a:rPr lang="en-US" dirty="0" err="1" smtClean="0"/>
              <a:t>Sebis</a:t>
            </a:r>
            <a:r>
              <a:rPr lang="en-US" dirty="0" smtClean="0"/>
              <a:t> chair</a:t>
            </a:r>
          </a:p>
          <a:p>
            <a:pPr lvl="1"/>
            <a:r>
              <a:rPr lang="en-US" dirty="0" smtClean="0"/>
              <a:t>Hateful speech classification of tweets</a:t>
            </a:r>
            <a:endParaRPr lang="en-US" dirty="0"/>
          </a:p>
          <a:p>
            <a:endParaRPr lang="en-US" dirty="0"/>
          </a:p>
          <a:p>
            <a:r>
              <a:rPr lang="en-US" dirty="0"/>
              <a:t>Solutions</a:t>
            </a:r>
          </a:p>
          <a:p>
            <a:pPr lvl="1"/>
            <a:r>
              <a:rPr lang="en-US" dirty="0" smtClean="0"/>
              <a:t>Semi </a:t>
            </a:r>
            <a:r>
              <a:rPr lang="en-US" dirty="0"/>
              <a:t>Supervised </a:t>
            </a:r>
            <a:r>
              <a:rPr lang="en-US" dirty="0" smtClean="0"/>
              <a:t>Learning</a:t>
            </a:r>
          </a:p>
          <a:p>
            <a:pPr lvl="2"/>
            <a:r>
              <a:rPr lang="en-US" dirty="0" smtClean="0"/>
              <a:t>Self-training</a:t>
            </a:r>
            <a:endParaRPr lang="en-US" dirty="0"/>
          </a:p>
          <a:p>
            <a:pPr lvl="2"/>
            <a:r>
              <a:rPr lang="en-US" dirty="0"/>
              <a:t>Graph based </a:t>
            </a:r>
            <a:r>
              <a:rPr lang="en-US" dirty="0" smtClean="0"/>
              <a:t>SSL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Text </a:t>
            </a:r>
            <a:r>
              <a:rPr lang="en-US" dirty="0"/>
              <a:t>Data </a:t>
            </a:r>
            <a:r>
              <a:rPr lang="en-US" dirty="0" smtClean="0"/>
              <a:t>Augmentation</a:t>
            </a:r>
          </a:p>
          <a:p>
            <a:pPr lvl="2"/>
            <a:r>
              <a:rPr lang="en-US" dirty="0" smtClean="0"/>
              <a:t>Horizontal</a:t>
            </a:r>
          </a:p>
          <a:p>
            <a:pPr lvl="2"/>
            <a:r>
              <a:rPr lang="en-US" dirty="0" smtClean="0"/>
              <a:t>Vertical</a:t>
            </a:r>
          </a:p>
          <a:p>
            <a:pPr lvl="2"/>
            <a:r>
              <a:rPr lang="en-US" dirty="0" smtClean="0"/>
              <a:t>Hypernyms</a:t>
            </a:r>
            <a:endParaRPr lang="en-US" dirty="0"/>
          </a:p>
          <a:p>
            <a:pPr lvl="2"/>
            <a:endParaRPr lang="en-US" dirty="0"/>
          </a:p>
          <a:p>
            <a:r>
              <a:rPr lang="en-US" dirty="0" smtClean="0"/>
              <a:t>Conclusion</a:t>
            </a:r>
          </a:p>
          <a:p>
            <a:endParaRPr lang="en-US" dirty="0" smtClean="0"/>
          </a:p>
          <a:p>
            <a:r>
              <a:rPr lang="en-US" dirty="0" smtClean="0"/>
              <a:t>References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0375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601 </a:t>
            </a:r>
            <a:r>
              <a:rPr lang="en-US" dirty="0"/>
              <a:t>Sentences from the German BGB with regard to the tenancy </a:t>
            </a:r>
            <a:r>
              <a:rPr lang="en-US" dirty="0" smtClean="0"/>
              <a:t>law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Manually labeled to 9 semantics: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Legal domain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</a:t>
            </a:r>
            <a:r>
              <a:rPr lang="en-US" dirty="0" smtClean="0"/>
              <a:t>echnical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Grammatically correct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typo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Formal speech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Small domain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Dataset 1: Legal Norms(LN)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599660"/>
              </p:ext>
            </p:extLst>
          </p:nvPr>
        </p:nvGraphicFramePr>
        <p:xfrm>
          <a:off x="4246170" y="1600200"/>
          <a:ext cx="4656837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1800">
                  <a:extLst>
                    <a:ext uri="{9D8B030D-6E8A-4147-A177-3AD203B41FA5}">
                      <a16:colId xmlns:a16="http://schemas.microsoft.com/office/drawing/2014/main" val="3889740712"/>
                    </a:ext>
                  </a:extLst>
                </a:gridCol>
                <a:gridCol w="1402398">
                  <a:extLst>
                    <a:ext uri="{9D8B030D-6E8A-4147-A177-3AD203B41FA5}">
                      <a16:colId xmlns:a16="http://schemas.microsoft.com/office/drawing/2014/main" val="1200745264"/>
                    </a:ext>
                  </a:extLst>
                </a:gridCol>
                <a:gridCol w="1552639">
                  <a:extLst>
                    <a:ext uri="{9D8B030D-6E8A-4147-A177-3AD203B41FA5}">
                      <a16:colId xmlns:a16="http://schemas.microsoft.com/office/drawing/2014/main" val="2367560308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Semantic type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Occurrences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Rel occurr. (%)</a:t>
                      </a: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2190010831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Duty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117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19</a:t>
                      </a: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690258960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Indemnity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8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</a:t>
                      </a: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1842217765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Permission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148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25</a:t>
                      </a: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1877617800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Prohibition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18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3</a:t>
                      </a: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3789149241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Objection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98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16</a:t>
                      </a: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3459298472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Continuation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21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3</a:t>
                      </a: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671503972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Consequence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117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19</a:t>
                      </a: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811680609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Definition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18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3</a:t>
                      </a: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2063535401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Reference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56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9</a:t>
                      </a: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1811270611"/>
                  </a:ext>
                </a:extLst>
              </a:tr>
            </a:tbl>
          </a:graphicData>
        </a:graphic>
      </p:graphicFrame>
      <p:sp>
        <p:nvSpPr>
          <p:cNvPr id="8" name="Title 2"/>
          <p:cNvSpPr txBox="1">
            <a:spLocks/>
          </p:cNvSpPr>
          <p:nvPr/>
        </p:nvSpPr>
        <p:spPr bwMode="auto">
          <a:xfrm>
            <a:off x="249677" y="2286000"/>
            <a:ext cx="209918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0" i="0" baseline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9pPr>
          </a:lstStyle>
          <a:p>
            <a:r>
              <a:rPr lang="en-US" sz="1800" kern="0" dirty="0" smtClean="0"/>
              <a:t>Properties:</a:t>
            </a:r>
            <a:endParaRPr 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23011778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publicly available dataset of </a:t>
            </a:r>
            <a:r>
              <a:rPr lang="en-US" dirty="0" smtClean="0"/>
              <a:t>5009 tweets </a:t>
            </a:r>
            <a:r>
              <a:rPr lang="en-US" dirty="0"/>
              <a:t>in German </a:t>
            </a:r>
            <a:endParaRPr lang="en-US" dirty="0" smtClean="0"/>
          </a:p>
          <a:p>
            <a:r>
              <a:rPr lang="en-US" dirty="0" smtClean="0"/>
              <a:t>Binary classification of</a:t>
            </a:r>
            <a:endParaRPr lang="en-US" dirty="0"/>
          </a:p>
          <a:p>
            <a:r>
              <a:rPr lang="en-US" dirty="0"/>
              <a:t>whether </a:t>
            </a:r>
            <a:r>
              <a:rPr lang="en-US" dirty="0" smtClean="0"/>
              <a:t>a tweet </a:t>
            </a:r>
            <a:r>
              <a:rPr lang="en-US" dirty="0"/>
              <a:t>contains offensive content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Social network domain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Informal speech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Error and typo prone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Short texts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Emoji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Short content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Dataset 2: GermEval18, hate speech tweets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190513 Shabnam Sadegharmaki guided research final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603684"/>
              </p:ext>
            </p:extLst>
          </p:nvPr>
        </p:nvGraphicFramePr>
        <p:xfrm>
          <a:off x="3987101" y="2209800"/>
          <a:ext cx="4064827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790">
                  <a:extLst>
                    <a:ext uri="{9D8B030D-6E8A-4147-A177-3AD203B41FA5}">
                      <a16:colId xmlns:a16="http://schemas.microsoft.com/office/drawing/2014/main" val="3889740712"/>
                    </a:ext>
                  </a:extLst>
                </a:gridCol>
                <a:gridCol w="1402398">
                  <a:extLst>
                    <a:ext uri="{9D8B030D-6E8A-4147-A177-3AD203B41FA5}">
                      <a16:colId xmlns:a16="http://schemas.microsoft.com/office/drawing/2014/main" val="1200745264"/>
                    </a:ext>
                  </a:extLst>
                </a:gridCol>
                <a:gridCol w="1552639">
                  <a:extLst>
                    <a:ext uri="{9D8B030D-6E8A-4147-A177-3AD203B41FA5}">
                      <a16:colId xmlns:a16="http://schemas.microsoft.com/office/drawing/2014/main" val="2367560308"/>
                    </a:ext>
                  </a:extLst>
                </a:gridCol>
              </a:tblGrid>
              <a:tr h="31654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Labels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Occurrences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Rel occurr. (%)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2190010831"/>
                  </a:ext>
                </a:extLst>
              </a:tr>
              <a:tr h="31654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Offensive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1688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34%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690258960"/>
                  </a:ext>
                </a:extLst>
              </a:tr>
              <a:tr h="31654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Other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3321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66%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1842217765"/>
                  </a:ext>
                </a:extLst>
              </a:tr>
            </a:tbl>
          </a:graphicData>
        </a:graphic>
      </p:graphicFrame>
      <p:sp>
        <p:nvSpPr>
          <p:cNvPr id="8" name="Title 2"/>
          <p:cNvSpPr txBox="1">
            <a:spLocks/>
          </p:cNvSpPr>
          <p:nvPr/>
        </p:nvSpPr>
        <p:spPr bwMode="auto">
          <a:xfrm>
            <a:off x="249677" y="2286000"/>
            <a:ext cx="209918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0" i="0" baseline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9pPr>
          </a:lstStyle>
          <a:p>
            <a:r>
              <a:rPr lang="en-US" sz="1800" kern="0" dirty="0" smtClean="0"/>
              <a:t>Properties:</a:t>
            </a:r>
            <a:endParaRPr 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23215793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7103 Matthes English Master Slide Deck.potx" id="{5CEA98E3-FCCF-4A77-984D-6660B29F00FA}" vid="{70782D42-C922-4C66-80DF-428FCD7C4483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171103 Matthes English Master Slide Deck</Template>
  <TotalTime>0</TotalTime>
  <Words>2750</Words>
  <Application>Microsoft Office PowerPoint</Application>
  <PresentationFormat>On-screen Show (4:3)</PresentationFormat>
  <Paragraphs>679</Paragraphs>
  <Slides>42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1" baseType="lpstr">
      <vt:lpstr>Arial</vt:lpstr>
      <vt:lpstr>Arial Black</vt:lpstr>
      <vt:lpstr>Arial Unicode MS</vt:lpstr>
      <vt:lpstr>Cambria Math</vt:lpstr>
      <vt:lpstr>Helvetica Neue</vt:lpstr>
      <vt:lpstr>Roboto</vt:lpstr>
      <vt:lpstr>TUM Neue Helvetica 75 Bold</vt:lpstr>
      <vt:lpstr>Wingdings</vt:lpstr>
      <vt:lpstr>Slides sebis 2013 2</vt:lpstr>
      <vt:lpstr>Exploring the Effect of Data Augmentation on the Quality of Text Classification</vt:lpstr>
      <vt:lpstr>Outline</vt:lpstr>
      <vt:lpstr>Text Classification</vt:lpstr>
      <vt:lpstr>Curse of Supervised Methods</vt:lpstr>
      <vt:lpstr>Counter attacks</vt:lpstr>
      <vt:lpstr>But …</vt:lpstr>
      <vt:lpstr>Outline</vt:lpstr>
      <vt:lpstr>Dataset 1: Legal Norms(LN)</vt:lpstr>
      <vt:lpstr>Dataset 2: GermEval18, hate speech tweets</vt:lpstr>
      <vt:lpstr>Dataset 3: Economic News Allianz</vt:lpstr>
      <vt:lpstr>Outline</vt:lpstr>
      <vt:lpstr>SSL: Self-training</vt:lpstr>
      <vt:lpstr>Self-training: Results</vt:lpstr>
      <vt:lpstr>Outline</vt:lpstr>
      <vt:lpstr>SSL: Label Propagation</vt:lpstr>
      <vt:lpstr>Label Propagation: Results</vt:lpstr>
      <vt:lpstr>Outline</vt:lpstr>
      <vt:lpstr>Data Augmentation</vt:lpstr>
      <vt:lpstr>Data augmentation in Text</vt:lpstr>
      <vt:lpstr>Thesaurus-based data augmentation</vt:lpstr>
      <vt:lpstr>Idea behind it …</vt:lpstr>
      <vt:lpstr>Idea behind it …</vt:lpstr>
      <vt:lpstr>Data Augmentation</vt:lpstr>
      <vt:lpstr>Outline</vt:lpstr>
      <vt:lpstr>Horizontal augmentation by synonyms</vt:lpstr>
      <vt:lpstr>But…</vt:lpstr>
      <vt:lpstr>Horizontal DA: Notes</vt:lpstr>
      <vt:lpstr>Outline</vt:lpstr>
      <vt:lpstr>Vertical DA by Synonyms</vt:lpstr>
      <vt:lpstr>But…</vt:lpstr>
      <vt:lpstr>More important consequences</vt:lpstr>
      <vt:lpstr>Dangerous consequences</vt:lpstr>
      <vt:lpstr>Dangerous consequences</vt:lpstr>
      <vt:lpstr>Outline</vt:lpstr>
      <vt:lpstr>DA with Hypernyms</vt:lpstr>
      <vt:lpstr>But…</vt:lpstr>
      <vt:lpstr>And finally, the results</vt:lpstr>
      <vt:lpstr>Outline</vt:lpstr>
      <vt:lpstr>Conclusion</vt:lpstr>
      <vt:lpstr>References</vt:lpstr>
      <vt:lpstr>References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Copyright sebis</dc:description>
  <cp:lastModifiedBy/>
  <cp:revision>1</cp:revision>
  <dcterms:created xsi:type="dcterms:W3CDTF">2018-10-11T10:49:04Z</dcterms:created>
  <dcterms:modified xsi:type="dcterms:W3CDTF">2019-05-13T10:03:37Z</dcterms:modified>
</cp:coreProperties>
</file>